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y="5143500" cx="9144000"/>
  <p:notesSz cx="6858000" cy="9144000"/>
  <p:embeddedFontLst>
    <p:embeddedFont>
      <p:font typeface="Proxima Nova"/>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Yoel Agustin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CE3E52-CAE2-406D-B9EE-82F3343ECD07}">
  <a:tblStyle styleId="{75CE3E52-CAE2-406D-B9EE-82F3343ECD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ProximaNova-regular.fntdata"/><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ProximaNova-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2" Type="http://schemas.openxmlformats.org/officeDocument/2006/relationships/font" Target="fonts/ProximaNova-boldItalic.fntdata"/><Relationship Id="rId111" Type="http://schemas.openxmlformats.org/officeDocument/2006/relationships/font" Target="fonts/ProximaNova-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03T08:38:06.530">
    <p:pos x="6000" y="0"/>
    <p:text>BAB 2</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30T16:31:18.913">
    <p:pos x="6000" y="0"/>
    <p:text>BAB 3</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5d8bd9ff0ea72ce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d8bd9ff0ea72ce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Pembacaan rumus:</a:t>
            </a:r>
            <a:endParaRPr/>
          </a:p>
          <a:p>
            <a:pPr indent="0" lvl="0" marL="0" rtl="0" algn="l">
              <a:spcBef>
                <a:spcPts val="0"/>
              </a:spcBef>
              <a:spcAft>
                <a:spcPts val="0"/>
              </a:spcAft>
              <a:buNone/>
            </a:pPr>
            <a:r>
              <a:rPr lang="en"/>
              <a:t>Berikut adalah rumus dari ARIMA yang merupakan gabungan dari rumus Autoregressive dan Moving average, yang masing-masing akan dibahas di slide selanjutnya</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f6ffd2d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f6ffd2d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f6ffd2d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f6ffd2d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d8bd9ff0ea72ce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d8bd9ff0ea72ce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d8bd9ff0ea72ce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d8bd9ff0ea72ce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7e90fb1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7e90fb1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ANN adalah kecerdasan buatan yang mengadopsi kinerja seperti otak</a:t>
            </a:r>
            <a:r>
              <a:rPr lang="en" sz="1200">
                <a:solidFill>
                  <a:schemeClr val="dk1"/>
                </a:solidFill>
                <a:highlight>
                  <a:srgbClr val="FFFFFF"/>
                </a:highlight>
              </a:rPr>
              <a:t>...</a:t>
            </a:r>
            <a:endParaRPr sz="12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d8bd9ff0ea72ce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8bd9ff0ea72ce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gambar diatas menunjukkan sebuah proses RNN dimana unit RNN menerima input X_t dan menghasilkan output H_t, dan menunjukkan RNN akan memproses output dari unit RNN sebelumnya sebagai input. Sifat dasar RNN yang sekuensial tersebut menujukkan bahwa model RNN memiliki arsitektur yang cocok untuk data berbentuk sequence atau list 16. Dalam gambar diatas, dijelaskan: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Pertama, unit 0 akan memproses input X_0 dan menghasilkan output H_0.</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Setelah perhitungan unit 0 selesai, output H_0 dan input unit X_1 keduanya akan menjadi input untuk unit 1 dan demikian selanjutnya.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Demikian, unit RNN akan tetap mengingat konteks dari hasil pembelajaran sebelumnya.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7e90fb1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7e90fb1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Dalam gambar 2.4 ditunjukkan bahwa loop yang diciptakan oleh Unit RNN memungkinkan informasi untuk diteruskan dari satu unit RNN ke unit RNN berikutnya, dengan menggunakan fungsi aktivasi tanh dan dengan menginputkan nilai H_t-1 yang merupakan nilai Memori output sebelumnya seperti dalam persamaan yang ada di sebelahnya pada persamaan 2.5 dan 2.6.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Yang merupakan persamaan untuk menghitung Memori output pada RNN dengan menggunakan fungsi aktivasi Hyperbolic Tangen dengan menggunakan nilai memori output dari unit sebelumnya. </a:t>
            </a:r>
            <a:r>
              <a:rPr b="1" lang="en"/>
              <a:t>Perhitungannya</a:t>
            </a:r>
            <a:r>
              <a:rPr lang="en"/>
              <a:t> Bobot memori sebelumnya dikali dengan Memori output sebelumnya kemudian ditambahkan dengan bobot input yang dikalikan nilai input.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7e90fb1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7e90fb1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Fungsi aktivasi yang digunakan hanya ada 2. Dengan menggunakan Tanh dan sigmoid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8f94575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8f94575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bagian ini akan dijelaskan proses preprocessing dengan melakukan method Min-max Scaler (banyak orang menyebut ini normalisasi) dengan pengertian yang paling sederhana ialah nilai digeser dan diskalakan ulang sehingga berubah dari 0 hingga 1. Dengan melakukan ini dengan mengurangi nilai min dan membaginya dengan max dikurangi min. Scikit-Learn menyediakan transformator yang disebut MinMaxScaler untuk ini [10].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d8bd9ff0ea72ce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8bd9ff0ea72ce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Long Short Term Memory </a:t>
            </a:r>
            <a:r>
              <a:rPr lang="en" sz="1200">
                <a:solidFill>
                  <a:schemeClr val="dk1"/>
                </a:solidFill>
              </a:rPr>
              <a:t>(LSTM) merupakan arsitektur </a:t>
            </a:r>
            <a:r>
              <a:rPr i="1" lang="en" sz="1200">
                <a:solidFill>
                  <a:schemeClr val="dk1"/>
                </a:solidFill>
              </a:rPr>
              <a:t>Recurrent Neural Network </a:t>
            </a:r>
            <a:r>
              <a:rPr lang="en" sz="1200">
                <a:solidFill>
                  <a:schemeClr val="dk1"/>
                </a:solidFill>
              </a:rPr>
              <a:t>(RNN) yang digunakan dalam bidang </a:t>
            </a:r>
            <a:r>
              <a:rPr i="1" lang="en" sz="1200">
                <a:solidFill>
                  <a:schemeClr val="dk1"/>
                </a:solidFill>
              </a:rPr>
              <a:t>deep learning </a:t>
            </a:r>
            <a:r>
              <a:rPr lang="en" sz="1200">
                <a:solidFill>
                  <a:schemeClr val="dk1"/>
                </a:solidFill>
              </a:rPr>
              <a:t>untuk melakukan pembelajaran jangka panjang dengan memanfaatkan sebuah unit memori yang disebut </a:t>
            </a:r>
            <a:r>
              <a:rPr i="1" lang="en" sz="1200">
                <a:solidFill>
                  <a:schemeClr val="dk1"/>
                </a:solidFill>
              </a:rPr>
              <a:t>cell [6]. </a:t>
            </a:r>
            <a:r>
              <a:rPr lang="en" sz="1200">
                <a:solidFill>
                  <a:schemeClr val="dk1"/>
                </a:solidFill>
              </a:rPr>
              <a:t>Mirip seperti dengan Recurrent NN yang memungkinkan informasi dari memori sebuah unit diteruskan pada unit-unit selanjutnya</a:t>
            </a:r>
            <a:endParaRPr sz="1200">
              <a:solidFill>
                <a:schemeClr val="dk1"/>
              </a:solidFill>
            </a:endParaRPr>
          </a:p>
          <a:p>
            <a:pPr indent="0" lvl="0" marL="0" rtl="0" algn="l">
              <a:spcBef>
                <a:spcPts val="0"/>
              </a:spcBef>
              <a:spcAft>
                <a:spcPts val="0"/>
              </a:spcAft>
              <a:buNone/>
            </a:pPr>
            <a:r>
              <a:rPr lang="en" sz="1200">
                <a:solidFill>
                  <a:schemeClr val="dk1"/>
                </a:solidFill>
              </a:rPr>
              <a:t>LSTM dibuat untuk mengatasi Vanishing gradient problem pada RNN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Berikut ada gambar Arsitektur pada unit LSTM,</a:t>
            </a:r>
            <a:endParaRPr sz="1200">
              <a:solidFill>
                <a:schemeClr val="dk1"/>
              </a:solidFill>
            </a:endParaRPr>
          </a:p>
          <a:p>
            <a:pPr indent="0" lvl="0" marL="0" rtl="0" algn="l">
              <a:spcBef>
                <a:spcPts val="0"/>
              </a:spcBef>
              <a:spcAft>
                <a:spcPts val="0"/>
              </a:spcAft>
              <a:buNone/>
            </a:pPr>
            <a:r>
              <a:rPr lang="en" sz="1200">
                <a:solidFill>
                  <a:schemeClr val="dk1"/>
                </a:solidFill>
              </a:rPr>
              <a:t>Yang perlu diperhatikan pada gambar tersebut adalah Ft yang berarti Forget Gate, It yang berarti Input gate, Zt yang berarti nilai aktivasi Memori Gate, Ct Yang berarti Cell State, Ot yang berarti Output Gate, dan Ht yang berarti output pada urutan waktu 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d8bd9ff0ea72ce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d8bd9ff0ea72ce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rumus-rumus dari forget gate, Input Gate, Memory Gate, dan Cell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 dalam persamaan rumus Forget Gate, terdapat nilai input Xt, Output Ht-1 pada timestep t dari unit sebelumnya, Bobot untuk forget gate, bias dan fungsi aktivasi sigmoid</a:t>
            </a:r>
            <a:endParaRPr/>
          </a:p>
          <a:p>
            <a:pPr indent="0" lvl="0" marL="0" rtl="0" algn="l">
              <a:spcBef>
                <a:spcPts val="0"/>
              </a:spcBef>
              <a:spcAft>
                <a:spcPts val="0"/>
              </a:spcAft>
              <a:buNone/>
            </a:pPr>
            <a:r>
              <a:rPr lang="en"/>
              <a:t>Di dalam persamaan rumus Input Gate, terdapat nilai input Xt, output </a:t>
            </a:r>
            <a:r>
              <a:rPr lang="en">
                <a:solidFill>
                  <a:schemeClr val="dk1"/>
                </a:solidFill>
              </a:rPr>
              <a:t>Ht-1 </a:t>
            </a:r>
            <a:r>
              <a:rPr lang="en"/>
              <a:t>pada timestep t dari unit sebelumnya, bobot untuk Input gate, bias dan fungsi aktivasi sigmoid</a:t>
            </a:r>
            <a:endParaRPr/>
          </a:p>
          <a:p>
            <a:pPr indent="0" lvl="0" marL="0" rtl="0" algn="l">
              <a:spcBef>
                <a:spcPts val="0"/>
              </a:spcBef>
              <a:spcAft>
                <a:spcPts val="0"/>
              </a:spcAft>
              <a:buNone/>
            </a:pPr>
            <a:r>
              <a:rPr lang="en"/>
              <a:t>Di dalam persamaan rumus Memory gate, terdapat nilai input Xt, output </a:t>
            </a:r>
            <a:r>
              <a:rPr lang="en">
                <a:solidFill>
                  <a:schemeClr val="dk1"/>
                </a:solidFill>
              </a:rPr>
              <a:t>Ht-1 </a:t>
            </a:r>
            <a:r>
              <a:rPr lang="en"/>
              <a:t>pada timestep t dari unit sebelumnya, bobot untuk memory gate, bias dan fungsi aktivasi tanh</a:t>
            </a:r>
            <a:endParaRPr/>
          </a:p>
          <a:p>
            <a:pPr indent="0" lvl="0" marL="0" rtl="0" algn="l">
              <a:spcBef>
                <a:spcPts val="0"/>
              </a:spcBef>
              <a:spcAft>
                <a:spcPts val="0"/>
              </a:spcAft>
              <a:buNone/>
            </a:pPr>
            <a:r>
              <a:rPr lang="en"/>
              <a:t>Di dalam persamaan rumus cell state, terdapat hasil dari forget gate dikalikan nilai cell state dari unit sebelumnya ditambah hasil dari input gate dikali memory gate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f2de429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f2de429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d8bd9ff0ea72ce8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d8bd9ff0ea72ce8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melakukan perhitungan Output Gate, yang </a:t>
            </a:r>
            <a:r>
              <a:rPr lang="en">
                <a:solidFill>
                  <a:schemeClr val="dk1"/>
                </a:solidFill>
              </a:rPr>
              <a:t>terdapat nilai input Xt, Output Ht-1 pada timestep t dari unit sebelumnya, Bobot untuk Output gate, bias dan fungsi aktivasi sigmoid</a:t>
            </a:r>
            <a:endParaRPr>
              <a:solidFill>
                <a:schemeClr val="dk1"/>
              </a:solidFill>
            </a:endParaRPr>
          </a:p>
          <a:p>
            <a:pPr indent="0" lvl="0" marL="0" rtl="0" algn="l">
              <a:spcBef>
                <a:spcPts val="0"/>
              </a:spcBef>
              <a:spcAft>
                <a:spcPts val="0"/>
              </a:spcAft>
              <a:buNone/>
            </a:pPr>
            <a:r>
              <a:rPr lang="en">
                <a:solidFill>
                  <a:schemeClr val="dk1"/>
                </a:solidFill>
              </a:rPr>
              <a:t>Langkah terakhir, untuk menghasilkan nilai output Ht, maka dilakukan fungsi aktivasi tanh Cell state dari proses sebelumnya kemudian dikalikan hasil dari output gate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0592fbf9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0592fbf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Backward propagation merupakan proses belajar dalam perhitungan LSTM yang alurnya mundur. Menyerupai rumus dari Forward propagation, Backward propagation mempunyai gate dan perhitungan yang hampir sama dengan forward. Backward akan menghasilkan nilai perubahan bobot dan bias yang terlibat di setiap perhitungan.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(baca rumus)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Pada Persamaan 2.17, merupakan tahap pertama yang berfungsi menghitung selisih nilai dari output pada timestep LSTM yang sedang berjalan dengan menggunakan nilai output (Ht) timestep LSTM dan data asli, nilai memory dari timestep sesudahnya dikalikan bobotnya, nilai input dari timestep sesudahnya dikalikan bobotnya, nilai forget dari timestep sesudahnya dikalikan bobotnya, nilai output dari timestep sesudahnya. nilai output pada timestep LSTM yang sedang berjalan ini akan digunakan dalam perhitungan selanjutnya.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0592fbf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0592fbf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Pada Persamaan 2.18, merupakan tahap kedua yang berfungsi menghitung nilai dari cell state pada timestep LSTM yang sedang berjalan yang nantinya hasil dari nilai cell state akan digunakan untuk perhitungan selanjutnya. Di dalam persamaan, terdapat nilai turunan dari tanh terhadap cell state yang digunakan untuk perkalian dengan nilai output yang hasil dari cell state akan digunakan untuk melakukan perhitungan selanjutnya.</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0592fbf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0592fbf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Pada Persamaan 2.20, merupakan tahap ketiga yang berfungsi menghitung nilai dari forget gate pada timestep LSTM yang sedang berjalan. Di dalam persamaan, terdapat nilai turunan dari sigmoid terhadap forget gate yang digunakan untuk perkalian dengan nilai cell state yang didapatkan pada Persamaan 2.18 dan nilai cell state pada timestep sesudahnya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Pada Persamaan 2.21, merupakan tahap keempat yang berfungsi menghitung nilai dari input gate pada timestep LSTM yang sedang berjalan. Di dalam persamaan, terdapat nilai turunan dari sigmoid terhadap input gate yang digunakan untuk perkalian dengan nilai cell state dan nilai memory gate. Pada Persamaan 2.22, merupakan tahap kelima yang berfungsi mengitung nilai dari memory gate pada timestep LSTM yang sedang berjalan. Di dalam persamaan, terdapat nilai turunan dari fungsi aktivasi tanh terhadap memory gate yang digunakan untuk perkalian dengan nilai cell state dan nilai input gate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78f945755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78f945755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(Baca sebelum rumus)Setelah didapatkan seluruh nilai dari perhitungan LSTM, langkah berikutnya adalah menghitung nilai bobot dan bias. Nilai ini didapatkan dengan menjumlahkan seluruh nilai gate yang dikalikan terhadap nilai input dan output dari timestep sesudahnya. Berikut merupakan persamaan untuk mendapatkan perubahan nilai (update) bobot dan bias yang digunakan dalam perhitungan LSTM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(setelah rumus)Persamaan 2.23 merupakan persamaan untuk menghitung selisih nilai bobot yang digunakan untuk perhitungan sebagai input yang dibutuhkan oeh masing-masing gate timestep LSTM yang sedang berjalan. Persamaan 2.24 merupakan persamaan untuk menghitung selisih nilai bobot yang digunakan untuk perhitungan sebagai nilai output timestep LSTM yang sedang berjalan. Persamaan 2.25 merupakan persamaan untuk menghitung selisih nilai bobot yang digunakan untuk perhitungan nilai bias yang dibutuhkan oleh masing-masing gate. Dengan persamaan tersebut, maka diperoleh bobot dan bias yang baru untuk iterasi selanjutnya.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78f945755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78f945755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Dense atau Fully Connected Layer adalah yang mengeksekusi perkalian matriks-vektor. Digunakan dalam penskalaan, rotasi untuk menerjemahkan dimensi vektor dari hasil perhitungan LSTM</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d8bd9ff0ea72ce8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d8bd9ff0ea72ce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Evaluasi Forecasting yang digunakan pada penelitian ini dengan menggunakan RMSE, MAE, MAPE</a:t>
            </a:r>
            <a:br>
              <a:rPr lang="en"/>
            </a:br>
            <a:endParaRPr/>
          </a:p>
          <a:p>
            <a:pPr indent="0" lvl="0" marL="0" rtl="0" algn="l">
              <a:spcBef>
                <a:spcPts val="0"/>
              </a:spcBef>
              <a:spcAft>
                <a:spcPts val="0"/>
              </a:spcAft>
              <a:buNone/>
            </a:pPr>
            <a:r>
              <a:rPr lang="en"/>
              <a:t>RMSE adalah aturan pengukuran dengan menggunakan kuadrat yang mengukur besarnya rata-rata kesalahan atau error. Berikut adalah rumus dari RMSE</a:t>
            </a:r>
            <a:endParaRPr/>
          </a:p>
          <a:p>
            <a:pPr indent="0" lvl="0" marL="0" rtl="0" algn="l">
              <a:spcBef>
                <a:spcPts val="0"/>
              </a:spcBef>
              <a:spcAft>
                <a:spcPts val="0"/>
              </a:spcAft>
              <a:buNone/>
            </a:pPr>
            <a:r>
              <a:rPr lang="en"/>
              <a:t>MAE adalah pengukuran dengan mendapatkan nilai rata-rata sample verifikasi dari nilai absolute dari perbedaan antara nilai forecasting dan nilai observarsi. Berikut adalah rumus dari MAE</a:t>
            </a:r>
            <a:endParaRPr/>
          </a:p>
          <a:p>
            <a:pPr indent="0" lvl="0" marL="0" rtl="0" algn="l">
              <a:spcBef>
                <a:spcPts val="0"/>
              </a:spcBef>
              <a:spcAft>
                <a:spcPts val="0"/>
              </a:spcAft>
              <a:buNone/>
            </a:pPr>
            <a:r>
              <a:rPr lang="en"/>
              <a:t>MAPE adalah pengukuran akurasi </a:t>
            </a:r>
            <a:r>
              <a:rPr lang="en"/>
              <a:t>dalam bentuk persentase untuk setiap nilai prediksi periode waktu dikurangi nilai aktual dibagi dengan nilai aktual. Berikut adalah rumus dari MAPE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MAE, MAPE dapat digunakan bersama-sama untuk mendiagnosis variasi kesalahan dalam serangkaian prediksi. RMSE akan selalu lebih besar atau sama dengan MAE; semakin besar perbedaan di antara nilai RMSE dan MAE, semakin besar varians dalam kesalahan individu dalam sampel. Jika RMSE=MAE, maka semua kesalahan memiliki besar yang sama Baik MAE dan RMSE dapat berkisar dari 0 hingga tak hingga. Mereka adalah skor yang berorientasi negatif. Nilai yang lebih rendah atau yang mendekati 0 lebih baik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Jika ada nilai titik data yang berbeda secara signifikan dari nilai observarsi yang lain maka disebut outliers. RMSE dapat mendeteksi dan sensitif terhadap outliers, karena dalam perhitungannya terdapat kuadrat dan akar kuadrat. Sehingga, jika nilai RMSE sangat besar, dalam data tersebut ada outliers.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d8bd9ff0ea72ce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d8bd9ff0ea72ce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 S. Namini, N. Tavakoli, A. S. Namin, "A Comparison of ARIMA and LSTM in Forecasting Time Series," 2018 17th IEEE International Conference on Machine Learning and Applications. [8] </a:t>
            </a:r>
            <a:endParaRPr sz="1200"/>
          </a:p>
          <a:p>
            <a:pPr indent="0" lvl="0" marL="0" rtl="0" algn="l">
              <a:spcBef>
                <a:spcPts val="0"/>
              </a:spcBef>
              <a:spcAft>
                <a:spcPts val="0"/>
              </a:spcAft>
              <a:buNone/>
            </a:pPr>
            <a:r>
              <a:rPr lang="en" sz="1200"/>
              <a:t>LSTM, ARIMA</a:t>
            </a:r>
            <a:endParaRPr sz="1200"/>
          </a:p>
          <a:p>
            <a:pPr indent="0" lvl="0" marL="0" rtl="0" algn="l">
              <a:spcBef>
                <a:spcPts val="0"/>
              </a:spcBef>
              <a:spcAft>
                <a:spcPts val="0"/>
              </a:spcAft>
              <a:buNone/>
            </a:pPr>
            <a:r>
              <a:rPr lang="en" sz="1200"/>
              <a:t>model yang dibangun menggunakan LSTM 87% lebih baik dari pada model yang dibangun dengan ARIMA, dengan nilai RMSE berturut-turut ialah: 64.213, 511.481.</a:t>
            </a:r>
            <a:endParaRPr sz="12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d8bd9ff0ea72ce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d8bd9ff0ea72ce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dalam pola dalam data yang menunjukkan pergerakan suatu rangkaian ke nilai yang relatif lebih tinggi atau lebih rendah dalam jangka waktu yang lama</a:t>
            </a:r>
            <a:endParaRPr/>
          </a:p>
          <a:p>
            <a:pPr indent="0" lvl="0" marL="0" rtl="0" algn="l">
              <a:spcBef>
                <a:spcPts val="0"/>
              </a:spcBef>
              <a:spcAft>
                <a:spcPts val="0"/>
              </a:spcAft>
              <a:buNone/>
            </a:pPr>
            <a:r>
              <a:rPr lang="en"/>
              <a:t>Terdapat uptrend dan downtrend, pada contoh gambar diatas adalah pola down trend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Seasonal</a:t>
            </a:r>
            <a:r>
              <a:rPr lang="en"/>
              <a:t> adalah karakteristik pola dalam data time series dimana data mengalami perubahan yang teratur dan dapat diprediksi berulang setiap tahun kalender, seperti yang ada pada gambar diatas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0d6af2f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0d6af2f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\textit{Cyclical} adalah karakteristik pola dalam data \textit{time series} dimana siklus terjadi ketika data menunjukkan naik dan turun yang tidak tetap. Fluktuasi ini biasanya disebabkan oleh kondisi ekonomi. Durasi fluktuasi ini biasanya minimal 2 tahun</a:t>
            </a:r>
            <a:endParaRPr/>
          </a:p>
          <a:p>
            <a:pPr indent="0" lvl="0" marL="0" rtl="0" algn="l">
              <a:lnSpc>
                <a:spcPct val="95000"/>
              </a:lnSpc>
              <a:spcBef>
                <a:spcPts val="0"/>
              </a:spcBef>
              <a:spcAft>
                <a:spcPts val="0"/>
              </a:spcAft>
              <a:buClr>
                <a:schemeClr val="dk1"/>
              </a:buClr>
              <a:buSzPts val="1100"/>
              <a:buFont typeface="Arial"/>
              <a:buNone/>
            </a:pPr>
            <a:r>
              <a:t/>
            </a:r>
            <a:endParaRPr>
              <a:solidFill>
                <a:srgbClr val="202729"/>
              </a:solidFill>
              <a:latin typeface="Proxima Nova"/>
              <a:ea typeface="Proxima Nova"/>
              <a:cs typeface="Proxima Nova"/>
              <a:sym typeface="Proxima Nova"/>
            </a:endParaRPr>
          </a:p>
          <a:p>
            <a:pPr indent="0" lvl="0" marL="0" rtl="0" algn="l">
              <a:spcBef>
                <a:spcPts val="1200"/>
              </a:spcBef>
              <a:spcAft>
                <a:spcPts val="0"/>
              </a:spcAft>
              <a:buNone/>
            </a:pPr>
            <a:r>
              <a:rPr lang="en"/>
              <a:t>(Forecasting horizon baca di laporan)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f2de429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f2de429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0d6af2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0d6af2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d8bd9ff0ea72ce8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d8bd9ff0ea72ce8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kerangka pemikiran</a:t>
            </a:r>
            <a:endParaRPr/>
          </a:p>
          <a:p>
            <a:pPr indent="0" lvl="0" marL="0" rtl="0" algn="l">
              <a:spcBef>
                <a:spcPts val="0"/>
              </a:spcBef>
              <a:spcAft>
                <a:spcPts val="0"/>
              </a:spcAft>
              <a:buNone/>
            </a:pPr>
            <a:r>
              <a:rPr lang="en"/>
              <a:t>Terdapat Indicator yang variabel-variabel yang digunakan dan akan mempengaruhi hasil akhir</a:t>
            </a:r>
            <a:endParaRPr/>
          </a:p>
          <a:p>
            <a:pPr indent="-298450" lvl="0" marL="457200" rtl="0" algn="l">
              <a:spcBef>
                <a:spcPts val="0"/>
              </a:spcBef>
              <a:spcAft>
                <a:spcPts val="0"/>
              </a:spcAft>
              <a:buSzPts val="1100"/>
              <a:buAutoNum type="alphaLcPeriod"/>
            </a:pPr>
            <a:r>
              <a:rPr lang="en"/>
              <a:t>Company History Stock Price: dari sektor FMCG yaitu UNVR, GGRM, PSDN</a:t>
            </a:r>
            <a:endParaRPr/>
          </a:p>
          <a:p>
            <a:pPr indent="-298450" lvl="1" marL="914400" rtl="0" algn="l">
              <a:spcBef>
                <a:spcPts val="0"/>
              </a:spcBef>
              <a:spcAft>
                <a:spcPts val="0"/>
              </a:spcAft>
              <a:buSzPts val="1100"/>
              <a:buAutoNum type="romanLcPeriod"/>
            </a:pPr>
            <a:r>
              <a:rPr lang="en"/>
              <a:t>Rentang waktu: Short term(3 bln), jmlh data 62</a:t>
            </a:r>
            <a:endParaRPr/>
          </a:p>
          <a:p>
            <a:pPr indent="-298450" lvl="1" marL="914400" rtl="0" algn="l">
              <a:spcBef>
                <a:spcPts val="0"/>
              </a:spcBef>
              <a:spcAft>
                <a:spcPts val="0"/>
              </a:spcAft>
              <a:buSzPts val="1100"/>
              <a:buAutoNum type="romanLcPeriod"/>
            </a:pPr>
            <a:r>
              <a:rPr lang="en"/>
              <a:t>Mid term(1 tahun), jmlh data 253</a:t>
            </a:r>
            <a:endParaRPr/>
          </a:p>
          <a:p>
            <a:pPr indent="-298450" lvl="1" marL="914400" rtl="0" algn="l">
              <a:spcBef>
                <a:spcPts val="0"/>
              </a:spcBef>
              <a:spcAft>
                <a:spcPts val="0"/>
              </a:spcAft>
              <a:buSzPts val="1100"/>
              <a:buAutoNum type="romanLcPeriod"/>
            </a:pPr>
            <a:r>
              <a:rPr lang="en"/>
              <a:t>Long term(5 tahun), jmlh data 1261</a:t>
            </a:r>
            <a:endParaRPr/>
          </a:p>
          <a:p>
            <a:pPr indent="-298450" lvl="0" marL="457200" rtl="0" algn="l">
              <a:spcBef>
                <a:spcPts val="0"/>
              </a:spcBef>
              <a:spcAft>
                <a:spcPts val="0"/>
              </a:spcAft>
              <a:buSzPts val="1100"/>
              <a:buAutoNum type="alphaLcPeriod"/>
            </a:pPr>
            <a:r>
              <a:rPr lang="en"/>
              <a:t>Units: merupakan jumlah atau ukuran dimensi dari hidden state atau output LSTM, atau yang bisa dianggap sebagai jumlah neuron yang ada di hidden layer. Menggunakan jumlah unit sebesar 10,50,128 [4,6,9]</a:t>
            </a:r>
            <a:endParaRPr/>
          </a:p>
          <a:p>
            <a:pPr indent="-298450" lvl="0" marL="457200" rtl="0" algn="l">
              <a:spcBef>
                <a:spcPts val="0"/>
              </a:spcBef>
              <a:spcAft>
                <a:spcPts val="0"/>
              </a:spcAft>
              <a:buSzPts val="1100"/>
              <a:buAutoNum type="alphaLcPeriod"/>
            </a:pPr>
            <a:r>
              <a:rPr lang="en"/>
              <a:t>Epoch: merupakan iterasi 1 siklus program selesai dijalankan. Semakin besar epoch, semakin bisa meningkatkan akurasi, namun akan semakin lama prosesnya berjalan. Epoch yang digunakan sebenesar 10, 100, 1000, karena pada Penelitian 4 menggunakan epoch sebesar 100, sedangkan pada Penelitian [6] menggunakan beragam epoch</a:t>
            </a:r>
            <a:endParaRPr/>
          </a:p>
          <a:p>
            <a:pPr indent="-298450" lvl="0" marL="457200" rtl="0" algn="l">
              <a:spcBef>
                <a:spcPts val="0"/>
              </a:spcBef>
              <a:spcAft>
                <a:spcPts val="0"/>
              </a:spcAft>
              <a:buSzPts val="1100"/>
              <a:buAutoNum type="alphaLcPeriod"/>
            </a:pPr>
            <a:r>
              <a:rPr lang="en"/>
              <a:t>P,d,q. Pada penlitian ini menggunakan nilai ordo d adalah 1, karena dengan melakukan 1st difference sudah cukup membuat data menjadi stasioner [2], ordo p dan q akan menggunakan nilai 1 sampai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Proposed Method adalah bagian yang menjelaskan proses penelititan dari awal hingga akhir. Setelah mendapatkan dataset saham maka dilakukan preprocessing, dengan menghapus variabel yang tidak terpakai yang terdapat dalam dataset seperti volume. Setelah itu akan dibuat model dengan metode Autoregressive Integrated Moving Average dan Long Short Term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Objectives adalah bagian yang menjelaskan acuan pengukuran. Penelitian ini menggunakan acuan performa dari model yang sudah dibuat. 4. Measurement adalah bagian yang menjelaskan ukuran yang dipakai pada bagian objectives, Penelitian ini menggunakan RMSE, MAPE, dan MAE.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d8bd9ff0ea72ce8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d8bd9ff0ea72ce8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Dalam penelitian ini hal pertama adalah input-kan dataset ke dalam program sesuai dengan dataset yang akan diteliti sesuai perusahaan dan jangka waktu prediksi long, mid, short. Setelah berhasil di-input, hal selanjutnya adalah melakukan normalisasi data dengan menggunakan metode MinMaxScaler. Setelah itu, data akan dibagi menjadi data latih untuk proses pelatihan model dan data tes untuk proses pengujian model. Model prediksi harga saham ini dibangun menggunakan metode ARIMA dan LSTM dengan bertujuan membandingkan hasil model prediksi dari kedua metode tersebut. Disaat model tersebut dipakai untuk memprediksi data yang ada di data tes. Hasil prediksi tersebut dievaluasi dengan menggunakan RMSE, MAE, MAPE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8f945755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78f945755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uraian proses global yang dilakukan dalam penelitian ini yang terlihat pada Gambar 3.3: </a:t>
            </a:r>
            <a:endParaRPr/>
          </a:p>
          <a:p>
            <a:pPr indent="-298450" lvl="0" marL="457200" rtl="0" algn="l">
              <a:spcBef>
                <a:spcPts val="0"/>
              </a:spcBef>
              <a:spcAft>
                <a:spcPts val="0"/>
              </a:spcAft>
              <a:buSzPts val="1100"/>
              <a:buChar char="-"/>
            </a:pPr>
            <a:r>
              <a:rPr lang="en"/>
              <a:t>Dengan menggunakan dataset dari perusahaan: GGRM, UNVR, PSDN.</a:t>
            </a:r>
            <a:endParaRPr/>
          </a:p>
          <a:p>
            <a:pPr indent="-298450" lvl="0" marL="457200" rtl="0" algn="l">
              <a:spcBef>
                <a:spcPts val="0"/>
              </a:spcBef>
              <a:spcAft>
                <a:spcPts val="0"/>
              </a:spcAft>
              <a:buSzPts val="1100"/>
              <a:buChar char="-"/>
            </a:pPr>
            <a:r>
              <a:rPr lang="en"/>
              <a:t>Dataset yang digunakan memiliki 5 variabel, yaitu Date, Open, High, Low, Close, Volume</a:t>
            </a:r>
            <a:endParaRPr/>
          </a:p>
          <a:p>
            <a:pPr indent="-298450" lvl="0" marL="457200" rtl="0" algn="l">
              <a:spcBef>
                <a:spcPts val="0"/>
              </a:spcBef>
              <a:spcAft>
                <a:spcPts val="0"/>
              </a:spcAft>
              <a:buSzPts val="1100"/>
              <a:buChar char="-"/>
            </a:pPr>
            <a:r>
              <a:rPr lang="en"/>
              <a:t>Melakukan Normalisasi data dengan menggunakan MinMaxScaler. </a:t>
            </a:r>
            <a:endParaRPr/>
          </a:p>
          <a:p>
            <a:pPr indent="-298450" lvl="0" marL="457200" rtl="0" algn="l">
              <a:spcBef>
                <a:spcPts val="0"/>
              </a:spcBef>
              <a:spcAft>
                <a:spcPts val="0"/>
              </a:spcAft>
              <a:buSzPts val="1100"/>
              <a:buChar char="-"/>
            </a:pPr>
            <a:r>
              <a:rPr lang="en"/>
              <a:t>Membagi dataset sebesar 80% untuk proses training metode ARIMA dan LSTM. Long-term akan menghasilkan 1009 data latih, mid-term akan menghasilkan 203 data latih dan short-term akan menghasilkan 50 data latih. </a:t>
            </a:r>
            <a:endParaRPr/>
          </a:p>
          <a:p>
            <a:pPr indent="-298450" lvl="0" marL="457200" rtl="0" algn="l">
              <a:spcBef>
                <a:spcPts val="0"/>
              </a:spcBef>
              <a:spcAft>
                <a:spcPts val="0"/>
              </a:spcAft>
              <a:buSzPts val="1100"/>
              <a:buChar char="-"/>
            </a:pPr>
            <a:r>
              <a:rPr lang="en"/>
              <a:t>Melatih Model ARIMA dan LSTM dengan menggunakan data latih yang sudah di bagi. </a:t>
            </a:r>
            <a:endParaRPr/>
          </a:p>
          <a:p>
            <a:pPr indent="-298450" lvl="0" marL="457200" rtl="0" algn="l">
              <a:spcBef>
                <a:spcPts val="0"/>
              </a:spcBef>
              <a:spcAft>
                <a:spcPts val="0"/>
              </a:spcAft>
              <a:buSzPts val="1100"/>
              <a:buChar char="-"/>
            </a:pPr>
            <a:r>
              <a:rPr lang="en"/>
              <a:t>Terakhir, menghasilkan Model ARIMA dan LSTM yang sudah dilatih dengan data latih.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78f94575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78f94575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Dengan menggunakan dataset yang setelah di splitting dengan sebesar 20% dari jumlah seluruh data. Long-term akan menghasilkan 252 data uji, midterm akan menghasilkan 50 data uji dan short-term akan menghasilkan 12 data uji. </a:t>
            </a:r>
            <a:endParaRPr/>
          </a:p>
          <a:p>
            <a:pPr indent="0" lvl="0" marL="0" rtl="0" algn="l">
              <a:spcBef>
                <a:spcPts val="0"/>
              </a:spcBef>
              <a:spcAft>
                <a:spcPts val="0"/>
              </a:spcAft>
              <a:buNone/>
            </a:pPr>
            <a:r>
              <a:rPr lang="en"/>
              <a:t>2. Selanjutnya, akan dilakukan testing terhadap data testing yang sudah menghasilkan model ARIMA dan model LSTM saat proses training. </a:t>
            </a:r>
            <a:endParaRPr/>
          </a:p>
          <a:p>
            <a:pPr indent="0" lvl="0" marL="0" rtl="0" algn="l">
              <a:spcBef>
                <a:spcPts val="0"/>
              </a:spcBef>
              <a:spcAft>
                <a:spcPts val="0"/>
              </a:spcAft>
              <a:buNone/>
            </a:pPr>
            <a:r>
              <a:rPr lang="en"/>
              <a:t>3. Terakhir, akan melakukan prediksi dengan setiap data testing pada setiap dataset dan diukur performa dari masing-masing model (ARIMA, LSTM) dengan menggunakan RMSE, MAE, MAPE.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5d8bd9ff0ea72ce8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d8bd9ff0ea72ce8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d8bd9ff0ea72ce8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d8bd9ff0ea72ce8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Dengan menggunakan dataset dari perusahaan: GGRM, UNVR, PSDN. </a:t>
            </a:r>
            <a:endParaRPr/>
          </a:p>
          <a:p>
            <a:pPr indent="0" lvl="0" marL="0" rtl="0" algn="l">
              <a:spcBef>
                <a:spcPts val="0"/>
              </a:spcBef>
              <a:spcAft>
                <a:spcPts val="0"/>
              </a:spcAft>
              <a:buNone/>
            </a:pPr>
            <a:r>
              <a:rPr lang="en"/>
              <a:t>2. Dataset yang digunakan memiliki 5 variabel, yaitu Date, Open, High, Low, Close, Volume. </a:t>
            </a:r>
            <a:endParaRPr/>
          </a:p>
          <a:p>
            <a:pPr indent="0" lvl="0" marL="0" rtl="0" algn="l">
              <a:spcBef>
                <a:spcPts val="0"/>
              </a:spcBef>
              <a:spcAft>
                <a:spcPts val="0"/>
              </a:spcAft>
              <a:buNone/>
            </a:pPr>
            <a:r>
              <a:rPr lang="en"/>
              <a:t>3. Melakukan Normalisasi data dengan menggunakan MinMaxScaler. </a:t>
            </a:r>
            <a:endParaRPr/>
          </a:p>
          <a:p>
            <a:pPr indent="0" lvl="0" marL="0" rtl="0" algn="l">
              <a:spcBef>
                <a:spcPts val="0"/>
              </a:spcBef>
              <a:spcAft>
                <a:spcPts val="0"/>
              </a:spcAft>
              <a:buNone/>
            </a:pPr>
            <a:r>
              <a:rPr lang="en"/>
              <a:t>4. Membagi dataset sebesar 80% untuk proses training metode ARIMA dan LSTM. Long-term akan menghasilkan 1009 data latih, mid-term akan menghasilkan 203 data latih dan short-term akan menghasilkan 50 data latih. </a:t>
            </a:r>
            <a:endParaRPr/>
          </a:p>
          <a:p>
            <a:pPr indent="0" lvl="0" marL="0" rtl="0" algn="l">
              <a:spcBef>
                <a:spcPts val="0"/>
              </a:spcBef>
              <a:spcAft>
                <a:spcPts val="0"/>
              </a:spcAft>
              <a:buNone/>
            </a:pPr>
            <a:r>
              <a:rPr lang="en"/>
              <a:t>5. Melatih Model ARIMA dan LSTM dengan menggunakan data latih yang sudah di bagi. </a:t>
            </a:r>
            <a:endParaRPr/>
          </a:p>
          <a:p>
            <a:pPr indent="0" lvl="0" marL="0" rtl="0" algn="l">
              <a:spcBef>
                <a:spcPts val="0"/>
              </a:spcBef>
              <a:spcAft>
                <a:spcPts val="0"/>
              </a:spcAft>
              <a:buNone/>
            </a:pPr>
            <a:r>
              <a:rPr lang="en"/>
              <a:t>6. Terakhir, menghasilkan Model ARIMA dan LSTM yang sudah dilatih dengan data latih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d8bd9ff0ea72ce8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d8bd9ff0ea72ce8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Dengan menggunakan dataset yang setelah di splitting dengan sebesar 20% dari jumlah seluruh data. Long-term akan menghasilkan 252 data uji, midterm akan menghasilkan 50 data uji dan short-term akan menghasilkan 12 data uji. </a:t>
            </a:r>
            <a:endParaRPr/>
          </a:p>
          <a:p>
            <a:pPr indent="0" lvl="0" marL="0" rtl="0" algn="l">
              <a:spcBef>
                <a:spcPts val="0"/>
              </a:spcBef>
              <a:spcAft>
                <a:spcPts val="0"/>
              </a:spcAft>
              <a:buNone/>
            </a:pPr>
            <a:r>
              <a:rPr lang="en"/>
              <a:t>2. Selanjutnya, akan dilakukan testing terhadap data testing yang sudah menghasilkan model ARIMA dan model LSTM saat proses training. </a:t>
            </a:r>
            <a:endParaRPr/>
          </a:p>
          <a:p>
            <a:pPr indent="0" lvl="0" marL="0" rtl="0" algn="l">
              <a:spcBef>
                <a:spcPts val="0"/>
              </a:spcBef>
              <a:spcAft>
                <a:spcPts val="0"/>
              </a:spcAft>
              <a:buNone/>
            </a:pPr>
            <a:r>
              <a:rPr lang="en"/>
              <a:t>3. Terakhir, akan melakukan prediksi dengan setiap data testing pada setiap dataset dan diukur performa dari masing-masing model (ARIMA, LSTM) dengan menggunakan RMSE, MAE, MAPE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d8bd9ff0ea72ce8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d8bd9ff0ea72ce8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bagian 3.1 diketahui data kondisi yang digunakan dengan menggunakan kolom Close untuk menghitung Min-max pada kolom Close. Pada bagian tersebut nilai x ke-i adalah 7325, nilai minimum dari kolom Close adalah 7325, dan nilai maksimum dari kolom close adalah 7650. Setelah semua kolom dilakukan normalisasi dengan Min-max maka menghasilkan nilai dengan berikut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78f945755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78f945755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f2de4296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f2de4296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WLSTM = LSTM menggunakan </a:t>
            </a:r>
            <a:r>
              <a:rPr i="1" lang="en"/>
              <a:t>Wavelet Transform</a:t>
            </a:r>
            <a:r>
              <a:rPr lang="en"/>
              <a:t> dengan </a:t>
            </a:r>
            <a:r>
              <a:rPr i="1" lang="en"/>
              <a:t>Attention Model</a:t>
            </a:r>
            <a:br>
              <a:rPr i="1" lang="en"/>
            </a:br>
            <a:br>
              <a:rPr i="1" lang="en"/>
            </a:br>
            <a:r>
              <a:rPr lang="en" sz="1200">
                <a:solidFill>
                  <a:srgbClr val="616161"/>
                </a:solidFill>
                <a:latin typeface="Proxima Nova"/>
                <a:ea typeface="Proxima Nova"/>
                <a:cs typeface="Proxima Nova"/>
                <a:sym typeface="Proxima Nova"/>
              </a:rPr>
              <a:t>Penelitian ini akan membandingkan Metode </a:t>
            </a:r>
            <a:r>
              <a:rPr i="1" lang="en" sz="1200">
                <a:solidFill>
                  <a:srgbClr val="616161"/>
                </a:solidFill>
                <a:latin typeface="Proxima Nova"/>
                <a:ea typeface="Proxima Nova"/>
                <a:cs typeface="Proxima Nova"/>
                <a:sym typeface="Proxima Nova"/>
              </a:rPr>
              <a:t>Long Short Term Memory</a:t>
            </a:r>
            <a:r>
              <a:rPr lang="en" sz="1200">
                <a:solidFill>
                  <a:srgbClr val="616161"/>
                </a:solidFill>
                <a:latin typeface="Proxima Nova"/>
                <a:ea typeface="Proxima Nova"/>
                <a:cs typeface="Proxima Nova"/>
                <a:sym typeface="Proxima Nova"/>
              </a:rPr>
              <a:t> dengan </a:t>
            </a:r>
            <a:r>
              <a:rPr i="1" lang="en" sz="1200">
                <a:solidFill>
                  <a:srgbClr val="616161"/>
                </a:solidFill>
                <a:latin typeface="Proxima Nova"/>
                <a:ea typeface="Proxima Nova"/>
                <a:cs typeface="Proxima Nova"/>
                <a:sym typeface="Proxima Nova"/>
              </a:rPr>
              <a:t>Autoregressive Integrated Moving Average</a:t>
            </a:r>
            <a:r>
              <a:rPr lang="en" sz="1200">
                <a:solidFill>
                  <a:srgbClr val="616161"/>
                </a:solidFill>
                <a:latin typeface="Proxima Nova"/>
                <a:ea typeface="Proxima Nova"/>
                <a:cs typeface="Proxima Nova"/>
                <a:sym typeface="Proxima Nova"/>
              </a:rPr>
              <a:t> dalam prediksi Harga Saham</a:t>
            </a:r>
            <a:endParaRPr sz="1200">
              <a:solidFill>
                <a:srgbClr val="616161"/>
              </a:solidFill>
              <a:latin typeface="Proxima Nova"/>
              <a:ea typeface="Proxima Nova"/>
              <a:cs typeface="Proxima Nova"/>
              <a:sym typeface="Proxima Nova"/>
            </a:endParaRPr>
          </a:p>
          <a:p>
            <a:pPr indent="0" lvl="0" marL="0" rtl="0" algn="l">
              <a:spcBef>
                <a:spcPts val="0"/>
              </a:spcBef>
              <a:spcAft>
                <a:spcPts val="0"/>
              </a:spcAft>
              <a:buNone/>
            </a:pPr>
            <a:r>
              <a:t/>
            </a: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2e5993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2e5993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3.5 merupakan arsitektur pada LSTM dengan menggunakan 2 arah (forward, backward) atau bidirectional dengan timestep saat t-1, timestep saat t, timestep saat t+1. Forward adalah input dari timestep terkecil ke timestep terbesar dengan melakukan proses ke arah depan(alur maju) dengan melakukan perhitungan gate-gate dari Persamaan forward propagation (Persamaan 2.11-2.16). Sementara, backward adalah input dari timestep terbesar ke timestep terkecil dengan melakukan proses ke arah belakang(alur mundur) dengan melakukan perhitungan Persamaan backward propagation (Persamaan 2.17-2.25) untuk mendapatkan nilai baru untuk update weight dan bias. Setiap cell LSTM (Gambar 2.8) terdapat formula untuk perhitungan mencari Forget, Input, Memory Gate, Cell State dan Output.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Pada perhitungan LSTM, akan dilakukan sekali proses epoch dan 2 unit LSTM. Dalam satu hari harga saham meliputi fitur Open, High, Low, Close, Volume akan menjadi Input Xt pada Tabel 3.2 yang dibutuhkan untuk menghasilkan output Ht . Nilai bobot akan diinisialisasi secara acak dan nilai bias diinisialisasikan nol.</a:t>
            </a:r>
            <a:endParaRPr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d8bd9ff0ea72ce8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d8bd9ff0ea72ce8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perhitungan di atas adalah perhitungan t kedua pada tanggal 4 Januari 2022. Terdapat bobot Wf yang di inisialisasikan sebagai matriks dengan ukuran 1x2 dimensi yang digunakan untuk perhitungan Ht−1. Dan, terdapat bobot Uf sebagai matriks dengan ukuran 2x5 dimensi yang digunakan untuk perhitungan dengan nilai input Xt . Dengan mendapatkan nilai Forget gate t kedua yaitu (baca Ft)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f366d2fd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f366d2fd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a:t>
            </a:r>
            <a:r>
              <a:rPr lang="en"/>
              <a:t>da perhitungan di atas adalah perhitungan t kedua pada tanggal 4 Januari 2022. Terdapat bobot Wi yang di inisialisasikan sebagai matriks dengan ukuran 1x2 dimensi yang digunakan untuk perhitungan Ht−1. Dan, terdapat bobot Ui sebagai matriks dengan ukuran 2x5 dimensi yang digunakan untuk perhitungan dengan nilai input Xt . Dengan mendapatkan nilai Input gate t kedua yaitu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f366d2fd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f366d2fd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perhitungan di atas adalah perhitungan t kedua pada tanggal 4 Januari 2022 untuk mencari Memory gate (Z2). Terdapat bobot Wc yang di inisialisasikan sebagai matriks dengan ukuran 1x2 dimensi yang digunakan untuk perhitungan Ht−1. Dan, terdapat bobot Uc sebagai matriks dengan ukuran 2x5 dimensi yang digunakan untuk perhitungan dengan nilai input Xt . Dengan mendapatkan nilai Memory Gate t Kedua yaitu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78f945755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78f945755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perhitungan di atas adalah perhitungan t kedua untuk mencari Output gate (Ot). Terdapat bobot Wo yang di inisialisasikan sebagai matriks dengan ukuran 1x2 dimensi yang digunakan untuk perhitungan Ht−1. Dan, terdapat bobot Uo sebagai matriks dengan ukuran 2x5 dimensi yang digunakan untuk perhitungan dengan nilai input Xt  . Dengan mendapatkan nilai Output gate t kedua yaitu …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8f945755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8f945755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mendapatkan nilai Forget gate, Input gate, Memory gate, Output gate, maka akan dilakukan perhitungan untuk mendapatkan nilai Cell state, dan nilai Ouput Ht pada t kedua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(baca ppt)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Pada perhitungan di atas dengan menggunakan pemodelan dari LSTM pada t kedua maka mendapatkan nilai Output Ht = ….  Dari hasil H2 dan C2 tersebut bisa digunakan untuk melakukan perhitungan t ketiga dengan melakukan perhitungan yang sama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78f945755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78f945755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(Sebelum memulai penjelasan Backward)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Berikut merupakan proses perhitungan dari proses backward propagation yaitu selisih output pada timestep 5 pada Persamaan 2.17. Nilai Delta Y tersebut didapatkan dari nilai output pada H timestep ke 5 yang dihasilkan pada tahap forward propagation, dan nilai Delya Y akan digunakan menentukan perhitungan tahap-tahap selanjutnya pada proses backward propagation.</a:t>
            </a:r>
            <a:endParaRPr/>
          </a:p>
          <a:p>
            <a:pPr indent="0" lvl="0" marL="0" rtl="0" algn="l">
              <a:spcBef>
                <a:spcPts val="0"/>
              </a:spcBef>
              <a:spcAft>
                <a:spcPts val="0"/>
              </a:spcAft>
              <a:buNone/>
            </a:pPr>
            <a:br>
              <a:rPr lang="en"/>
            </a:br>
            <a:r>
              <a:rPr lang="en"/>
              <a:t>Yang pertama akan dilakukan perhitungan Delta Output gate dengan menggunakan Delta Y yang sudah didapatkan lalu mendapatkan hasil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78f94575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8f94575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dilakukan perhitungan Delta C dengan menggunakan rumus Delta Y yang didapatkan lalu mendapatkan hasil Delta C5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Lalu melakukan perhitungan Delta F dengan hasil dari Delta C yang barusan didapatkan dan nilai Cell state pada time step 5 dan turunan dari forget gate timestep 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78f945755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78f945755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dilakukan perhitungan untuk mencari Delta Input Gate dan Delta Memory Gate</a:t>
            </a:r>
            <a:endParaRPr/>
          </a:p>
          <a:p>
            <a:pPr indent="0" lvl="0" marL="0" rtl="0" algn="l">
              <a:spcBef>
                <a:spcPts val="0"/>
              </a:spcBef>
              <a:spcAft>
                <a:spcPts val="0"/>
              </a:spcAft>
              <a:buNone/>
            </a:pPr>
            <a:r>
              <a:rPr lang="en"/>
              <a:t>Maka Perhitungan pada timestep ke 5 sudah selesai dan akan dilakukan cara yang sama untuk melakukan perhitungan timestep ke 4 sampai ke 1.</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8f945755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78f945755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didapatkan timestep 5 sampai 1 pada backward lstm selanjutnya mengitung bobot aktivasi untuk input dan bobot aktivasi untuk setiap gate menggunakan Persamaan 2.23 dan 2.24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f2de4296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f2de429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78f945755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78f945755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didapatkan nilai untuk setiap bobot pada masing-masing gate atau bobot input pada gate, maka akan dilakukan perhitungan untun mencari nilai bobot baru dengan melakukan perhitugan dengan bobot gate yang dipakai dikurang dengan bobot aktivasi yang baru ditemukan pada step sebelumnya</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78f945755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78f945755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melakukan perhitungan LSTM, hasil dari setiap nilai output (Ht) merupakan hasil dari 2 unit LSTM. Maka, perlu mengubah hasil (Ht) menjadi 1 output yang dinamakan perhitungan Dense pada output layer. Dengan menggunakan Persamaan 2.26 berikut adalah perhitungan perceptron pada hidden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(Lalu, baca Perhitungan di ppt)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(Baca ini, setelah perhitungan ppt) Pada perhitungan di atas terdapat variabel y yang merupakan nilai perhitungan Dense pada Output Layer. Pada contoh di atas merupakan nilai Ht kelima. Variabel w merupakan bobot dengan menggunakan nilai acak dengan skala -0.2 sampai 0.2. Setelah melakukan perhitungan maka didapkan nilai prediksi pada hari ketiga dengan nilai 0.50928. Hasil tersebut harus dilakukan Invers Minmax Scaler untuk mendapatkan harga hasil prediksi yang dapat diketahui.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f366d2fd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f366d2fd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perhitungan di atas adalah perhitungan untuk mencari hasil prediksi pada hari tersebut dengan menggunakan Inverse Scaler MinMax dengan hasil variabel xi . Terdapat variabel xscaled yang merupakan hasil dari perhitungan perceptron.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f366d2fd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f366d2fd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Nilai parameter ordo p,d,q = 2,1,2 . Akan mendapatkan </a:t>
            </a:r>
            <a:r>
              <a:rPr lang="en" sz="1300">
                <a:solidFill>
                  <a:srgbClr val="202729"/>
                </a:solidFill>
                <a:latin typeface="Proxima Nova"/>
                <a:ea typeface="Proxima Nova"/>
                <a:cs typeface="Proxima Nova"/>
                <a:sym typeface="Proxima Nova"/>
              </a:rPr>
              <a:t>Nilai coeff Intercept, phi1, phi2 sebagai berikut</a:t>
            </a:r>
            <a:br>
              <a:rPr lang="en" sz="1300">
                <a:solidFill>
                  <a:srgbClr val="202729"/>
                </a:solidFill>
                <a:latin typeface="Proxima Nova"/>
                <a:ea typeface="Proxima Nova"/>
                <a:cs typeface="Proxima Nova"/>
                <a:sym typeface="Proxima Nova"/>
              </a:rPr>
            </a:b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f366d2fd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f366d2fd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Bagian ini akan dilakukan perhitungan Integrated saat melakukan 1st difference </a:t>
            </a:r>
            <a:endParaRPr/>
          </a:p>
          <a:p>
            <a:pPr indent="0" lvl="0" marL="0" rtl="0" algn="l">
              <a:spcBef>
                <a:spcPts val="0"/>
              </a:spcBef>
              <a:spcAft>
                <a:spcPts val="0"/>
              </a:spcAft>
              <a:buNone/>
            </a:pPr>
            <a:r>
              <a:rPr lang="en"/>
              <a:t>Yt dan Yt-1 didapatkan dari perhitungan Moving Average sebelumnya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366d2fd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366d2fd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merupakan hasil prediksi yang menggunakan model ARIMA(2,1,0). Y1</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d8bd9ff0ea72ce8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d8bd9ff0ea72ce8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2e5993c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22e5993c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perhitungan Evaluasi Forecasting dengan menggunakan MAE. dengan menggunakan ARIMA, MAE yang didapatkan lebih kecil dari pada dengan menggunakan LSTM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78f945755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78f945755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8f945755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8f945755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f2de4296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f2de4296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3089570ac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3089570ac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fd200a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fd200a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02729"/>
              </a:buClr>
              <a:buSzPts val="1200"/>
              <a:buFont typeface="Proxima Nova"/>
              <a:buChar char="●"/>
            </a:pPr>
            <a:r>
              <a:rPr lang="en" sz="1200">
                <a:solidFill>
                  <a:srgbClr val="202729"/>
                </a:solidFill>
                <a:latin typeface="Proxima Nova"/>
                <a:ea typeface="Proxima Nova"/>
                <a:cs typeface="Proxima Nova"/>
                <a:sym typeface="Proxima Nova"/>
              </a:rPr>
              <a:t>Mysql 8.0.19</a:t>
            </a:r>
            <a:endParaRPr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fd200ab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fd200ab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ARIMA: memanggil fungsi arima untuk melakukan prediksi saham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Init: fungsi yang digunakan untuk melakukan inisialisasi variabel, weight dan bias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Forward: Fungsi yang bertujuan melakukan perhitungan rumus </a:t>
            </a:r>
            <a:r>
              <a:rPr i="1" lang="en">
                <a:solidFill>
                  <a:schemeClr val="dk1"/>
                </a:solidFill>
              </a:rPr>
              <a:t>forward propagation </a:t>
            </a:r>
            <a:r>
              <a:rPr lang="en">
                <a:solidFill>
                  <a:schemeClr val="dk1"/>
                </a:solidFill>
              </a:rPr>
              <a:t>LSTM</a:t>
            </a:r>
            <a:endParaRPr>
              <a:solidFill>
                <a:schemeClr val="dk1"/>
              </a:solidFill>
            </a:endParaRPr>
          </a:p>
          <a:p>
            <a:pPr indent="0" lvl="0" marL="0" rtl="0" algn="l">
              <a:spcBef>
                <a:spcPts val="0"/>
              </a:spcBef>
              <a:spcAft>
                <a:spcPts val="0"/>
              </a:spcAft>
              <a:buNone/>
            </a:pPr>
            <a:r>
              <a:rPr lang="en">
                <a:solidFill>
                  <a:schemeClr val="dk1"/>
                </a:solidFill>
              </a:rPr>
              <a:t>Backward: fungsi yang bertujuan untuk melakukan perhitungan backward propagation pada lstm</a:t>
            </a:r>
            <a:endParaRPr>
              <a:solidFill>
                <a:schemeClr val="dk1"/>
              </a:solidFill>
            </a:endParaRPr>
          </a:p>
          <a:p>
            <a:pPr indent="0" lvl="0" marL="0" rtl="0" algn="l">
              <a:spcBef>
                <a:spcPts val="0"/>
              </a:spcBef>
              <a:spcAft>
                <a:spcPts val="0"/>
              </a:spcAft>
              <a:buNone/>
            </a:pPr>
            <a:r>
              <a:rPr lang="en">
                <a:solidFill>
                  <a:schemeClr val="dk1"/>
                </a:solidFill>
              </a:rPr>
              <a:t>Update: Fungsi yang digunakan untuk melakukan update </a:t>
            </a:r>
            <a:r>
              <a:rPr i="1" lang="en">
                <a:solidFill>
                  <a:schemeClr val="dk1"/>
                </a:solidFill>
              </a:rPr>
              <a:t>weight dan flfloat </a:t>
            </a:r>
            <a:r>
              <a:rPr lang="en">
                <a:solidFill>
                  <a:schemeClr val="dk1"/>
                </a:solidFill>
              </a:rPr>
              <a:t>saat melakukan perhitungan LSTM dengan menggunakan </a:t>
            </a:r>
            <a:r>
              <a:rPr i="1" lang="en">
                <a:solidFill>
                  <a:schemeClr val="dk1"/>
                </a:solidFill>
              </a:rPr>
              <a:t>Learning Rate</a:t>
            </a:r>
            <a:endParaRPr i="1">
              <a:solidFill>
                <a:schemeClr val="dk1"/>
              </a:solidFill>
            </a:endParaRPr>
          </a:p>
          <a:p>
            <a:pPr indent="0" lvl="0" marL="0" rtl="0" algn="l">
              <a:spcBef>
                <a:spcPts val="0"/>
              </a:spcBef>
              <a:spcAft>
                <a:spcPts val="0"/>
              </a:spcAft>
              <a:buNone/>
            </a:pPr>
            <a:r>
              <a:rPr lang="en">
                <a:solidFill>
                  <a:schemeClr val="dk1"/>
                </a:solidFill>
              </a:rPr>
              <a:t>Show_progress: fungsi yang digunakan untuk menampilkan output dari hasil perhitungan forward, backward dari setiap epoch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26cfcec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26cfcec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7b606daf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7b606daf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7b606daf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7b606daf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 fungsi yang digunakan untuk melakukan inisialisasi variabel, weight dan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Forward: </a:t>
            </a:r>
            <a:r>
              <a:rPr lang="en">
                <a:solidFill>
                  <a:schemeClr val="dk1"/>
                </a:solidFill>
              </a:rPr>
              <a:t>Fungsi yang bertujuan melakukan perhitungan rumus </a:t>
            </a:r>
            <a:r>
              <a:rPr i="1" lang="en">
                <a:solidFill>
                  <a:schemeClr val="dk1"/>
                </a:solidFill>
              </a:rPr>
              <a:t>forward propagation </a:t>
            </a:r>
            <a:r>
              <a:rPr lang="en">
                <a:solidFill>
                  <a:schemeClr val="dk1"/>
                </a:solidFill>
              </a:rPr>
              <a:t>LSTM</a:t>
            </a:r>
            <a:endParaRPr>
              <a:solidFill>
                <a:schemeClr val="dk1"/>
              </a:solidFill>
            </a:endParaRPr>
          </a:p>
          <a:p>
            <a:pPr indent="0" lvl="0" marL="0" rtl="0" algn="l">
              <a:spcBef>
                <a:spcPts val="0"/>
              </a:spcBef>
              <a:spcAft>
                <a:spcPts val="0"/>
              </a:spcAft>
              <a:buNone/>
            </a:pPr>
            <a:r>
              <a:rPr lang="en"/>
              <a: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7b606daf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7b606daf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 fungsi yang digunakan untuk melakukan inisialisasi variabel, weight dan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Forward: </a:t>
            </a:r>
            <a:r>
              <a:rPr lang="en">
                <a:solidFill>
                  <a:schemeClr val="dk1"/>
                </a:solidFill>
              </a:rPr>
              <a:t>Fungsi yang bertujuan melakukan perhitungan rumus </a:t>
            </a:r>
            <a:r>
              <a:rPr i="1" lang="en">
                <a:solidFill>
                  <a:schemeClr val="dk1"/>
                </a:solidFill>
              </a:rPr>
              <a:t>forward propagation </a:t>
            </a:r>
            <a:r>
              <a:rPr lang="en">
                <a:solidFill>
                  <a:schemeClr val="dk1"/>
                </a:solidFill>
              </a:rPr>
              <a:t>LSTM</a:t>
            </a:r>
            <a:endParaRPr>
              <a:solidFill>
                <a:schemeClr val="dk1"/>
              </a:solidFill>
            </a:endParaRPr>
          </a:p>
          <a:p>
            <a:pPr indent="0" lvl="0" marL="0" rtl="0" algn="l">
              <a:spcBef>
                <a:spcPts val="0"/>
              </a:spcBef>
              <a:spcAft>
                <a:spcPts val="0"/>
              </a:spcAft>
              <a:buNone/>
            </a:pPr>
            <a:r>
              <a:rPr lang="en"/>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fd200ab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2fd200ab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fd200ab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fd200ab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adalah tabel skenario pengujian yang sudah dijelaskan sebelumnya</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fd200ab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2fd200ab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Pertama akan dibahas hasil dari pengujian long term prediction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f2de4296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f2de4296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rPr>
              <a:t>(Baca sebelum masuk kebagian; analisis dalam investasi)</a:t>
            </a:r>
            <a:br>
              <a:rPr lang="en" sz="1200">
                <a:solidFill>
                  <a:srgbClr val="595959"/>
                </a:solidFill>
              </a:rPr>
            </a:br>
            <a:r>
              <a:rPr lang="en" sz="1200">
                <a:solidFill>
                  <a:srgbClr val="595959"/>
                </a:solidFill>
              </a:rPr>
              <a:t>Untuk mendapatkan keuntungan, tentunya diperlukan suatu analisis untuk memprediksi arah maupun harga saham. Seperti analisis Fundamental yang memperhatikan nilai faktor-faktor kinerja laporan keuangan perusahaan, misalnya Return on Equity (ROE),</a:t>
            </a: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fd200ab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fd200ab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subbab ini akan dibahas pengujian Long Term Prediction menggunakan metode Autoregressive Integrated Moving Average. Hasil pengukuran menunjukkan bahwa perusahaan GGRM memiliki RMSE, MAE, MAPE yang paling rendah adalah 663.473, 426.0, 1.18, dengan menggunakan nilai ordo parameter p,d,q ialah 2,1,1. Lalu, perusahaan UNVR memiliki RMSE, MAE, MAPE yang paling rendah adalah 110.93, 82.74, 1.57, dengan menggunakan nilai ordo parameter ialah 2,1,1. Dan, perusahaan PSDN memiliki pengukuran error yang paling rendah adalah 7.54, 5.12, 3.1 dengan menggunakan nilai ordo parameter 1,1,2.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fd200abd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2fd200abd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Lalu, pada bagian ini akan dibahas menggunakan metode Long Short Term Memory untuk memprediksi harga saham dari masing-masing perusahaan. Hasil pengukuran menunjukkan bahwa perusahaan GGRM memiliki RMSE, MAE, MAPE yang paling rendah adalah 733.23, 506.21, 1.41, dengan menggunakan nilai hyperparameter epochs dan units ialah 100 dan 128. Lalu, perusahaan UNVR memiliki RMSE, MAE, MAPE yang paling rendah adalah 215.9, 187.06, 3.89, dengan menggunakan nilai epochs dan units ialah 100 dan 128. Dan, perusahaan PSDN memiliki pengukuran error yang paling rendah adalah 7.89, 5.22, 3.16 dengan menggunakan nilai epochs dan units ialah 1000 dan 50. Terlihat dari pengujian terbaik dari masing-masing metode, bahwa ARIMA lebih memiliki nilai error yang lebih kecil daripada LSTM dari setiap perusahaan pada pengujian long term.</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089570a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3089570a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 terlihat hasil prediksi long term untuk saham GGRM dari setiap metode. Metode ARIMA dengan menggunakan nilai parameter orde p,d,q ialah 2,1,1 mendapatkan hasil yang mendekati harga asli dengan mendapatkan hasil RMSE, MAE, MAPE, berturut-turut: 663.47, 426.03, 1.18. Sementara, metode LSTM dengan menggunakan hyperparameter epochs dan units ialah 100 dan 128 mendapatkan hasil RMSE, MAE, MAPE: 733.23, 506.21, 1.41. Dan terlihat dari grafik setiap metode memprediksi harga saham cukup mendekati dengan nilai harga asli, dan trend pada data yang terlihat naik dan turun di pertengahan forecasting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089570a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089570a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4.2, terlihat hasil prediksi long term untuk saham UNVR dari setiap metode. Metode ARIMA dengan menggunakan nilai parameter orde p,d,q ialah 2,1,1 mendapatkan hasil yang mendekati harga asli, karena nilai error-nya berturut-turut 110.93, 82.74, 1.57. Sementara, metode LSTM dengan menggunakan epoch dan unit ialah 100 dan 128 mendapatkan hasil error-nya ialah 215.92, 187.06, 3.89, trend pada data yang terlihat menurun, secara bertahap. Dapat diketahui untuk prediksi long term dengan menggunakan data UNVR, ARIMA dapat memprediksi harga dengan lebih baik daripada LSTM, karena nilai error RMSE, MAE, MAPE yang didapatkan lebih kecil.</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089570a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089570a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4.3, terlihat hasil prediksi long term untuk saham PSDN dari setiap metode terbaik. Metode ARIMA dengan menggunakan nilai parameter orde p,d,q ialah 1,1,2 mendapatkan hasil yang sangat mendekati harga asli, karena nilai error-nya 7.54, 5.12, 3.1. Sementara, metode LSTM dengan menggunakan hyperparameter epochs dan units ialah 1000 dan 50 mendapatkan hasil RMSE 7.89, 5.22, 3.16, dan terlihat dari grafik kedua metode sangat mendekati nilai harga asli, dan trend pada data yang terlihat naik dan turun di pertengahan forecasting, dan terlihat lebih bergejolak. Dapat diketahui untuk prediksi long term dengan menggunakan data PSDN, ARIMA dapat memprediksi harga dengan lebih baik daripada LSTM, karena nilai error RMSE, MAE, MAPE yang didapatkan lebih kecil. Walaupun selisih RMSEnya hanya sekitar 0.35 dan MAPEnya 0.1.</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i="1" lang="en" sz="1300">
                <a:solidFill>
                  <a:schemeClr val="dk1"/>
                </a:solidFill>
              </a:rPr>
              <a:t>Long Term Forecasting</a:t>
            </a:r>
            <a:r>
              <a:rPr lang="en" sz="1300">
                <a:solidFill>
                  <a:schemeClr val="dk1"/>
                </a:solidFill>
              </a:rPr>
              <a:t> =&gt; Baik menggunakan data PSDN dari saham gorengan.</a:t>
            </a:r>
            <a:endParaRPr sz="1200">
              <a:solidFill>
                <a:schemeClr val="dk1"/>
              </a:solidFill>
            </a:endParaRPr>
          </a:p>
          <a:p>
            <a:pPr indent="0" lvl="0" marL="0" rtl="0" algn="l">
              <a:spcBef>
                <a:spcPts val="1200"/>
              </a:spcBef>
              <a:spcAft>
                <a:spcPts val="0"/>
              </a:spcAft>
              <a:buNone/>
            </a:pPr>
            <a:r>
              <a:rPr lang="en" sz="1200">
                <a:solidFill>
                  <a:schemeClr val="dk1"/>
                </a:solidFill>
              </a:rPr>
              <a:t>() </a:t>
            </a:r>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7b606daf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7b606daf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4.4, menunjukkan perbandingan nilai rata-rata keseluruhan dari pengukuran nilai error RMSE, MAE, MAPE untuk dataset GGRM, UNVR, PSDN prediksi long term. Dari plots tersebut menunjukkan bahwa, ARIMA memprediksi harga saham lebih baik daripada LSTM. Karena, nilai error yang dihasilkan lebih kecil daripada LSTM.</a:t>
            </a:r>
            <a:endParaRPr sz="120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fd200abd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2fd200ab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089570ac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3089570a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subbab ini akan dibahas pengujian Mid Term Prediction menggunakan metode Autoregressive Integrated Moving Average untuk memprediksi harga saham dari masing-masing perusahaan dengan jangka waktu menengah. Hasil pengukuran menunjukkan bahwa perusahaan GGRM memiliki RMSE, MAE, MAPE yang paling rendah adalah 1604.70, 1212.40, 1.6, dengan menggunakan nilai ordo parameter p,d,q ialah 2,1,1. Lalu, perusahaan UNVR memiliki RMSE, MAE, MAPE yang paling rendah adalah 107.10, 76.80, 0.75, dengan menggunakan nilai ordo parameter ialah 1,1,2. Dan, perusahaan PSDN memiliki pengukuran error yang paling rendah adalah 29.77, 18.77, 6.29 dengan menggunakan nilai ordo parameter 1,1,1.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089570ac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089570ac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Lalu, pada bagian ini akan dibahas pengujian Mid Term Prediction menggunakan metode Long Short Term Memory untuk memprediksi harga saham dari masing-masing perusahaan dengan jangka waktu menengah. Hasil pengukuran menunjukkan bahwa perusahaan GGRM memiliki RMSE, MAE, MAPE yang paling rendah adalah 1628.43, 1296.74, 1.7, dengan menggunakan nilai hyperparameter epochs dan units ialah 100 dan 50. Lalu, perusahaan UNVR memiliki RMSE, MAE, MAPE yang paling rendah adalah 111.63, 83.16, 0.81, dengan menggunakan nilai epochs dan units ialah 1000 dan 128. Dan, perusahaan PSDN memiliki pengukuran error yang paling rendah adalah 30.78, 19.83, 6.62 dengan menggunakan nilai epochs dan units ialah 1000 dan 10.</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3089570ac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3089570ac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4.5, terlihat hasil prediksi mid term untuk saham GGRM dari setiap metode. Metode ARIMA dengan menggunakan nilai parameter orde p,d,q ialah 2,1,1 mendapatkan hasil yang mendekati harga asli dengan mendapatkan hasil RMSE, MAE, MAPE, berturut-turut: 1604.70, 1212.40, 1.6. Sementara, metode LSTM dengan menggunakan hyperparameter epochs dan units ialah 100 dan 50 mendapatkan hasil RMSE, MAE, MAPE: 1628.43, 1296.74, 1.7. Dan terlihat dari grafik setiap metode memprediksi harga saham cukup mendekati dengan nilai harga asli, dan trend pada data yang terlihat naik tetapi saat di pertengahan forecasting terdapat fluktuasi yang cukup tinggi. Dapat diketahui untuk prediksi mid term dengan menggunakan data GGRM, ARIMA dapat memprediksi harga dengan lebih baik daripada LSTM, karena nilai error RMSE, MAE, MAPE yang didapatkan lebih kecil.</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d8bd9ff0ea72ce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8bd9ff0ea72ce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Candlestick memiliki 2 komponen utama, yaitu: Body Candle dan Shadow Candle. Body Candle adalah bagian dari candlestick yang menunjukkan harga pembukaan dan harga penutupan pada titik waktu tertentu yang ditunjukkan dari bentuk persegi empat berwarna merah atau hijau. Shadow candle adalah bagian yang menunjukkan harga tertinggi dan harga terendah saham pada titik waktu tertentu yang ditunjukkan dari garis lurus yang membentang di atas dan di bawah body candlestick, umumnya shadow candle itu warnanya sama seperti body candle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Jika Close letaknya di atas Open, dapat dikatakan candlestick lagi mengalami bullish atau saham sedang naik, pada warna hijau. Jika Close letaknya di bawah Open, maka dapat dikatakan candlestick lagi mengalami bearish atau saham sedang turun.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089570ac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089570ac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4.6, terlihat hasil prediksi mid term untuk saham UNVR dari setiap metode. Metode ARIMA dengan menggunakan nilai parameter orde p,d,q ialah 1,1,2, mendapatkan hasil RMSE, MAE, MAPE: 107.10, 76.80, 0.75. Sementara, metode LSTM dengan menggunakan hyperparameter epoch dan unit ialah 1000 dan 128 mendapatkan hasil RMSE, MAE, MAPE: 111.63, 83.16, 0.81, dapat dikatakan bahwa kedua metode tersebut sangat baik untuk memprediksi harga saham dengan jangka waktu menengah dengan menggunakan data UNVR. Namun, ARIMA lebih baik untuk memprediksi, karena nilai error RMSE, MAE, MAPE dari ARIMA lebih rendah daripada nilai error LSTM. Terlihat pada Gambar 4.6, trend pada data yang sedang terjadi adalah naik. Tetapi, pada hari pertama sampai pertengahan pada data testing mungkin terdapat investor yang sedang melakukan trading untuk mengambil keuntungan dengan jangka waktu pendek. Karena, gejolak yang dialami pada saat itu selalu naik dan turun di sekitar rentang harga tersebut</a:t>
            </a:r>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089570ac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3089570ac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4.7, terlihat hasil prediksi mid term untuk saham PSDN dari setiap metode. Metode ARIMA dengan menggunakan nilai parameter orde p,d,q ialah 1,1,1 mendapatkan hasil yang sangat mendekati harga asli, karena nilai errornya hanya 29.77, 18.77, 6.29. Sementara, metode LSTM dengan menggunakan hyperparameter epoch dan unit ialah 1000 dan 10 mendapatkan hasil error-nya 30.78, 19.83, 6.62. Dengan memprediksi mid term dengan menggunakan data PSDN, ARIMA bisa memprediksi lebih tepat karena nilai error yang dihasilkan oleh model lebih rendah daripada nilai error oleh model LSTM. Pada Gambar 4.7, tidak ada trend yang sedang terjadi, karena naik dan turun. Tetapi, pada pertengahan pengujian sampai akhir banyak investor melakukan trading untuk mengambil keuntungan dengan jangka waktu yang pendek berdasarkan alasan fluktuasi naik-turun harga saham pada waktu itu.</a:t>
            </a:r>
            <a:endParaRPr sz="120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7b606dafd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7b606dafd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4.8, menunjukkan perbandingan nilai rata-rata keseluruhan dari pengukuran nilai error RMSE, MAE, MAPE untuk dataset GGRM, UNVR, PSDN prediksi mid term. Dari plots tersebut menunjukkan bahwa, ARIMA memprediksi harga saham lebih baik daripada LSTM. Karena, nilai error yang dihasilkan lebih kecil daripada LSTM</a:t>
            </a:r>
            <a:endParaRPr sz="1200">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089570a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3089570a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089570ac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089570ac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subbab ini akan dibahas pengujian Short Term Prediction menggunakan metode Autoregressive Integrated Moving Average untuk memprediksi harga saham dari masing-masing perusahaan dengan jangka waktu pendek. Hasil pengukuran menunjukkan bahwa perusahaan GGRM memiliki RMSE, MAE, MAPE yang paling rendah adalah 1604.70, 1212.40, 1.6, dengan menggunakan nilai ordo parameter p,d,q ialah 1,1,1. Lalu, perusahaan UNVR memiliki RMSE, MAE, MAPE yang paling rendah adalah 111.80, 75.07, 0.87, dengan menggunakan nilai ordo parameter ialah 1,1,2. Dan, perusahaan PSDN memiliki pengukuran error yang paling rendah adalah 5.36, 3.32, 2.2 dengan menggunakan nilai ordo parameter 1,1,1.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089570ac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089570ac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Lalu, pada bagian ini akan dibahas pengujian Short Term Prediction menggunakan metode Long Short Term Memory untuk memprediksi harga saham dari masingmasing perusahaan dengan jangka waktu pendek. Hasil pengukuran menunjukkan bahwa perusahaan GGRM memiliki RMSE, MAE, MAPE yang paling rendah adalah 759.84, 593.17, 0.91, dengan menggunakan nilai hyperparameter epochs dan unitsialah 10 dan 128. Lalu, perusahaan UNVR memiliki RMSE, MAE, MAPE yang paling rendah adalah 126.76, 105.62, 1.21, dengan menggunakan nilai epochs dan units ialah 1000 dan 128. Dan, perusahaan PSDN memiliki pengukuran error yang paling rendah adalah 6.4, 3.75, 2.49 dengan menggunakan nilai epochs dan units ialah 100 dan 128</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3089570ac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3089570ac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4.9, terlihat hasil prediksi short term untuk saham GGRM dari setiap metode. Metode ARIMA dengan menggunakan nilai parameter orde p,d,q ialah 1,1,1, mendapatkan hasil error-nya ialah 606.12, 482.77, 0.74. Sementara, metode LSTM dengan menggunakan hyperparameter epoch dan unit ialah 10 dan 128 mendapatkan hasil error-nya 759.84, 593.17, 0.91. Dapat disimpulkan, ARIMA lebih baik untuk memprediksi short term dengan data GGRM, karena nilai error RMSE, MAE, MAPE dari ARIMA lebih rendah daripada nilai error LSTM. Terlihat dari grafik, trend yang sedang terjadi ialah menaik. Pada Gambar 4.9, dari hari pertama sampai berakhirnya prediksi, metode LSTM selalu jauh berada di bawah hasil prediksi dari ARIMA dan nilai asli yang menyebabkan nilai error pada data relative tinggi.</a:t>
            </a:r>
            <a:endParaRPr sz="120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089570ac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089570ac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4.10, terlihat hasil prediksi short term untuk saham UNVR dari setiap metode. Metode ARIMA dengan menggunakan nilai parameter orde p,d,q ialah 1,1,2, mendapatkan hasil RMSE, MAE, MAPE: 111.80, 75.07, 0.87. Sementara, metode LSTM dengan menggunakan hyperparameter epoch dan unit ialah 1000 dan 128 mendapatkan hasil RMSE, MAE, MAPE: 126.76, 105.62, 1.21, dapat dikatakan bahwa kedua metode tersebut sangat baik untuk memprediksi harga saham dengan jangka waktu pendek dengan menggunakan data UNVR. Namun, ARIMA lebih baik untuk memprediksi, karena nilai error RMSE, MAE, MAPE dari ARIMA lebih rendah daripada nilai error LSTM. Terlihat pada Gambar 4.10, trend pada data yang sedang terjadi ialah naik. Walaupun, pada hari pertama sampai terakhir prediksi pada data testing mungkin terdapat investor yang sedang melakukan trading untuk mengambil keuntungan dengan jangka waktu pendek. Karena, fluktuasi/gejolak yang dialami pada saat itu selalu naik dan turun di sekitar rentang harga tersebut</a:t>
            </a: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089570ac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089570ac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4.11, terlihat hasil prediksi short term untuk saham PSDN dari setiap metode. Metode ARIMA dengan menggunakan nilai parameter orde p,d,q ialah 1,1,1 mendapatkan hasil yang sangat mendekati harga asli, karena nilai errornya hanya 5.36, 3.32, 2.2. Sementara, metode LSTM dengan menggunakan hyperparameter epoch dan unit ialah 100 dan 128 mendapatkan hasil RMSE 6.4, 3.75, 2.49. Dengan memprediksi short term dengan menggunakan data PSDN, ARIMA bisa memprediksi lebih tepat karena nilai error yang dihasilkan oleh model ARIMA lebih rendah daripada nilai error oleh model LSTM. Pada Gambar 4.11, trend yang sedang terjadi ialah turun. Karena, sesuai grafik yang ditunjukan, pada hari pertama sampai terakhir selalu menurun harganya. </a:t>
            </a: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7b606daf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7b606daf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4.12, menunjukkan perbandingan nilai rata-rata keseluruhan dari pengukuran nilai error RMSE, MAE, MAPE untuk dataset GGRM, UNVR, PSDN prediksi short term. Dari plots tersebut menunjukkan bahwa, ARIMA memprediksi harga saham lebih baik daripada LSTM. Karena, nilai error yang dihasilkan lebih kecil daripada LSTM.</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78c22f5c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78c22f5c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saham menjadi cara yang populer dilakukan investor untuk memperoleh keuntungan dari investasi saham dengan cepat. Namun, terdapat resiko yang tinggi saat melakukan trading saham, dengan ini trading saham sebaiknya dilakukan dengan segala cara teknikal analisis supaya tetap mendapatkan keuntungan [13]. Terdapat macam metode dalam Teknikal Analisis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089570ac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089570ac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Bagian ini akan dijelaskan pembahasan d</a:t>
            </a:r>
            <a:r>
              <a:rPr lang="en"/>
              <a:t>ari semua hasil pengujian yang telah dilakukan, dapat disimpulkan bahwa ARIMA mendapatkan hasil yang terbaik dibandingkan LSTM. Berikut Pembahasannya</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7f15aa38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7f15aa38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4.13 dapat diketahui hasil pengujian long term ARIMA mendapatkan nilai rata-rata error RMSE, MAE, MAPE yang lebih kecil dari pada LSTM.</a:t>
            </a: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7f15aa38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7f15aa38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4.14 dapat diketahui hasil pengujian mid term ARIMA mendapatkan nilai rata-rata error RMSE, MAE, MAPE yang lebih kecil dari pada LSTM</a:t>
            </a: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7f15aa38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7f15aa38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Gambar 4.15 dapat diketahui hasil pengujian short term ARIMA mendapatkan nilai rata-rata error RMSE, MAE, MAPE yang lebih kecil dari pada LSTM.</a:t>
            </a: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7f15aa38e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7f15aa38e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Pada pengujian yang menggunakan data Blue chip pada perusahaan PT. Gudang Garam (GGRM), PT. Unilever Indonesia (UNVR) dan Gorengan pada perusahaan PT. Prasidha Aneka Niaga (PSDN) di setiap jangka waktu yang diprediksi. Saham dari perusahaan PT. Prasidha Aneka Niaga (PSDN) lebih cocok untuk melakukan prediksi dengan menggunakan ARIMA atau LSTM, disebabkan RMSE, MAE, MAPE yang didapatkan sangat jauh lebih baik daripada perusahaan Blue Chip dan harga PSDN lebih murah (ratusan) dibandingkan harga saham GGRM atau UNVR yang harganya ribuan dan puluhan ribu.</a:t>
            </a: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3089570ac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3089570ac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1. Metode ARIMA memiliki performa rata-rata yang lebih baik jika dibandingkan dengan model LSTM. Dapat dilihat dari nilai rata-rata RMSE, MAE, MAPE dari metode ARIMA lebih kecil daripada RMSE, MAE, MAPE metode LSTM. Hal ini disebabkan, LSTM menggunakan jumlah fitur yang lebih banyak, tidak hanya Close tetapi menggunakan Open, High, Low, Volume untuk observarsi dan melakukan prediksi, sementara ARIMA hanya menggunakan fitur Close untuk observarsi dan prediksi. </a:t>
            </a:r>
            <a:endParaRPr sz="1200">
              <a:solidFill>
                <a:schemeClr val="dk1"/>
              </a:solidFill>
            </a:endParaRPr>
          </a:p>
          <a:p>
            <a:pPr indent="0" lvl="0" marL="0" rtl="0" algn="l">
              <a:spcBef>
                <a:spcPts val="0"/>
              </a:spcBef>
              <a:spcAft>
                <a:spcPts val="0"/>
              </a:spcAft>
              <a:buNone/>
            </a:pPr>
            <a:r>
              <a:rPr lang="en" sz="1200">
                <a:solidFill>
                  <a:schemeClr val="dk1"/>
                </a:solidFill>
              </a:rPr>
              <a:t>2. Saham Gorengan dari perusahaan Prasidha Aneka Niaga, mendapatkan nilai error RMSE, MAE yang lebih rendah daripada perusahaan saham blue chip. Jika dilihat pada Gambar 4.3 saham tersebut lebih bergejolak dan tidak ada trend yang sedang terjadi. </a:t>
            </a:r>
            <a:endParaRPr sz="1200">
              <a:solidFill>
                <a:schemeClr val="dk1"/>
              </a:solidFill>
            </a:endParaRPr>
          </a:p>
          <a:p>
            <a:pPr indent="0" lvl="0" marL="0" rtl="0" algn="l">
              <a:spcBef>
                <a:spcPts val="0"/>
              </a:spcBef>
              <a:spcAft>
                <a:spcPts val="0"/>
              </a:spcAft>
              <a:buNone/>
            </a:pPr>
            <a:r>
              <a:rPr lang="en" sz="1200">
                <a:solidFill>
                  <a:schemeClr val="dk1"/>
                </a:solidFill>
              </a:rPr>
              <a:t>3. Untuk keseluruhan hasil pengujian nilai error untuk short term forecasting terlihat lebih kecil dibandingkan dengan ketika melakukan mid, long term forecasting. Hal ini disebabkan jumlah data pada short term forecasting lebih sedikit dibandingkan dengan jumlah data pada mid, long term forecasting.</a:t>
            </a: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3089570ac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3089570ac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3089570ac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3089570ac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089570ac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089570ac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f6ffd2d3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1f6ffd2d3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finance.yahoo.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0.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6.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5.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9.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8.png"/><Relationship Id="rId4" Type="http://schemas.openxmlformats.org/officeDocument/2006/relationships/image" Target="../media/image102.png"/><Relationship Id="rId5" Type="http://schemas.openxmlformats.org/officeDocument/2006/relationships/image" Target="../media/image1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9731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80"/>
              <a:t>Perbandingan Penerapan Metode </a:t>
            </a:r>
            <a:r>
              <a:rPr i="1" lang="en" sz="3180"/>
              <a:t>Bidirectional </a:t>
            </a:r>
            <a:r>
              <a:rPr i="1" lang="en" sz="3180"/>
              <a:t>Long Short Term Memory </a:t>
            </a:r>
            <a:r>
              <a:rPr lang="en" sz="3180"/>
              <a:t>dan </a:t>
            </a:r>
            <a:r>
              <a:rPr i="1" lang="en" sz="3180"/>
              <a:t>Autoregressive Integrated Moving Average </a:t>
            </a:r>
            <a:r>
              <a:rPr lang="en" sz="3180"/>
              <a:t>dalam Prediksi Harga Saham</a:t>
            </a:r>
            <a:endParaRPr sz="3180"/>
          </a:p>
        </p:txBody>
      </p:sp>
      <p:sp>
        <p:nvSpPr>
          <p:cNvPr id="60" name="Google Shape;60;p13"/>
          <p:cNvSpPr txBox="1"/>
          <p:nvPr>
            <p:ph idx="1" type="subTitle"/>
          </p:nvPr>
        </p:nvSpPr>
        <p:spPr>
          <a:xfrm>
            <a:off x="311700" y="380115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1118042 - Yoel Agustinus</a:t>
            </a:r>
            <a:endParaRPr sz="2100"/>
          </a:p>
        </p:txBody>
      </p:sp>
      <p:pic>
        <p:nvPicPr>
          <p:cNvPr id="61" name="Google Shape;61;p13"/>
          <p:cNvPicPr preferRelativeResize="0"/>
          <p:nvPr/>
        </p:nvPicPr>
        <p:blipFill>
          <a:blip r:embed="rId3">
            <a:alphaModFix/>
          </a:blip>
          <a:stretch>
            <a:fillRect/>
          </a:stretch>
        </p:blipFill>
        <p:spPr>
          <a:xfrm>
            <a:off x="258450" y="185500"/>
            <a:ext cx="1652426" cy="848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Autoregressive Integrated Moving Average (ARIMA)</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ARIMA merupakan metode yang menghasilkan ramalan berdasarkan sintesis dari pola data secara historis. ARIMA juga dikenal sebagai peramalan </a:t>
            </a:r>
            <a:r>
              <a:rPr b="1" i="1" lang="en" sz="1500">
                <a:solidFill>
                  <a:schemeClr val="dk1"/>
                </a:solidFill>
              </a:rPr>
              <a:t>Box and Jenkins</a:t>
            </a:r>
            <a:r>
              <a:rPr i="1" lang="en" sz="1500">
                <a:solidFill>
                  <a:schemeClr val="dk1"/>
                </a:solidFill>
              </a:rPr>
              <a:t>. </a:t>
            </a:r>
            <a:endParaRPr i="1" sz="1500">
              <a:solidFill>
                <a:schemeClr val="dk1"/>
              </a:solidFill>
            </a:endParaRPr>
          </a:p>
          <a:p>
            <a:pPr indent="0" lvl="0" marL="0" rtl="0" algn="l">
              <a:spcBef>
                <a:spcPts val="1200"/>
              </a:spcBef>
              <a:spcAft>
                <a:spcPts val="0"/>
              </a:spcAft>
              <a:buNone/>
            </a:pPr>
            <a:r>
              <a:rPr lang="en" sz="1500">
                <a:solidFill>
                  <a:schemeClr val="dk1"/>
                </a:solidFill>
              </a:rPr>
              <a:t>Metode ARIMA dibagi dalam 3 unsur, yaitu:</a:t>
            </a:r>
            <a:endParaRPr sz="1500">
              <a:solidFill>
                <a:schemeClr val="dk1"/>
              </a:solidFill>
            </a:endParaRPr>
          </a:p>
          <a:p>
            <a:pPr indent="-323850" lvl="0" marL="457200" rtl="0" algn="l">
              <a:spcBef>
                <a:spcPts val="1200"/>
              </a:spcBef>
              <a:spcAft>
                <a:spcPts val="0"/>
              </a:spcAft>
              <a:buClr>
                <a:schemeClr val="dk1"/>
              </a:buClr>
              <a:buSzPts val="1500"/>
              <a:buAutoNum type="arabicPeriod"/>
            </a:pPr>
            <a:r>
              <a:rPr lang="en" sz="1500">
                <a:solidFill>
                  <a:schemeClr val="dk1"/>
                </a:solidFill>
              </a:rPr>
              <a:t>Autoregressive(AR) - ordo p</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Moving Average(MA) - ordo q</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Integrated(I) - ordo d (</a:t>
            </a:r>
            <a:r>
              <a:rPr i="1" lang="en" sz="1500">
                <a:solidFill>
                  <a:schemeClr val="dk1"/>
                </a:solidFill>
              </a:rPr>
              <a:t>difference</a:t>
            </a:r>
            <a:r>
              <a:rPr lang="en" sz="1500">
                <a:solidFill>
                  <a:schemeClr val="dk1"/>
                </a:solidFill>
              </a:rPr>
              <a:t>)</a:t>
            </a:r>
            <a:endParaRPr sz="1500">
              <a:solidFill>
                <a:schemeClr val="dk1"/>
              </a:solidFill>
            </a:endParaRPr>
          </a:p>
        </p:txBody>
      </p:sp>
      <p:pic>
        <p:nvPicPr>
          <p:cNvPr id="123" name="Google Shape;123;p22"/>
          <p:cNvPicPr preferRelativeResize="0"/>
          <p:nvPr/>
        </p:nvPicPr>
        <p:blipFill>
          <a:blip r:embed="rId3">
            <a:alphaModFix/>
          </a:blip>
          <a:stretch>
            <a:fillRect/>
          </a:stretch>
        </p:blipFill>
        <p:spPr>
          <a:xfrm>
            <a:off x="4462925" y="3366925"/>
            <a:ext cx="3759000" cy="1641025"/>
          </a:xfrm>
          <a:prstGeom prst="rect">
            <a:avLst/>
          </a:prstGeom>
          <a:noFill/>
          <a:ln>
            <a:noFill/>
          </a:ln>
        </p:spPr>
      </p:pic>
      <p:pic>
        <p:nvPicPr>
          <p:cNvPr id="124" name="Google Shape;124;p22"/>
          <p:cNvPicPr preferRelativeResize="0"/>
          <p:nvPr/>
        </p:nvPicPr>
        <p:blipFill>
          <a:blip r:embed="rId4">
            <a:alphaModFix/>
          </a:blip>
          <a:stretch>
            <a:fillRect/>
          </a:stretch>
        </p:blipFill>
        <p:spPr>
          <a:xfrm>
            <a:off x="4044450" y="2730275"/>
            <a:ext cx="5070250" cy="572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1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Daftar Referensi</a:t>
            </a:r>
            <a:endParaRPr/>
          </a:p>
        </p:txBody>
      </p:sp>
      <p:sp>
        <p:nvSpPr>
          <p:cNvPr id="783" name="Google Shape;783;p112"/>
          <p:cNvSpPr txBox="1"/>
          <p:nvPr>
            <p:ph idx="1" type="body"/>
          </p:nvPr>
        </p:nvSpPr>
        <p:spPr>
          <a:xfrm>
            <a:off x="249000" y="712925"/>
            <a:ext cx="8777400" cy="4181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M. Taufiq, W. R. Dharmawan, N. Jannah, "Peran dan Kontribusi Pasar Modal terhadap Pertumbuhan Ekonomi Indonesia," TRIANGLE : Journal of Management, Accounting, Economic and Business, vol 2, no. 4, 2021.</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 Y. Rusyida, V. Y. Pratama, "Prediksi Harga Saham Garuda Indonesia di Tengah Pandemi COVID-19 Menggunakan Metode ARIMA," SQUARE : Journal of Mathematics and Mathematics Education vol 2, no. 1, pp. 73-81, 2020.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 A. Wadi, M. Almasarweh, A. A. Alsaraireh, "Predicting Close Price Time Series Data Using ARIMA Model," Modern Applied Science, Published by Canadian Center of Science and Education, vol. 12, no. 11, 2018.</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 Nikou, G. Mansourfar, J. Bagherzadeh, "Stock Price Prediction using Deep Learning Algorithm and its Comparison with Machine Learning Algorithm," Intelligent Systems in Accounting Finance \&amp; Management, December 2019.</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 Nabipour, P. Nayyeri, H. Jabani, A. Mosavi, E. Salwana, Shahab S, "Deep Learning for Stock Market Prediction," Entropy, vol. 22, 2020.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 Hastomo, A. S. B. Karno, N. Kalbuana, E. Nisfiani, E. T. P. Lussiana, "Optimasi Deep Learning untuk Prediksi Saham di Masa Pandemi COVID-19," Jurnal Edukasi dan Penelitian Informatika, vol. 7, 2021.</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J. Qiu, B. Wang, C. Zhou, "Forecasting Stock Prices with Long-Short Term Memory Neural Network Based on Attention Mechanism," Journal Plos One, 3 Januari 2020.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 S. Namini, N. Tavakoli, A. S. Namin, "A Comparison of ARIMA and LSTM in Forecasting Time Series," 17th IEEE International Conference on Machine Learning and Applications, 2018.</a:t>
            </a:r>
            <a:endParaRPr sz="12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Daftar Referensi</a:t>
            </a:r>
            <a:endParaRPr/>
          </a:p>
        </p:txBody>
      </p:sp>
      <p:sp>
        <p:nvSpPr>
          <p:cNvPr id="789" name="Google Shape;789;p113"/>
          <p:cNvSpPr txBox="1"/>
          <p:nvPr>
            <p:ph idx="1" type="body"/>
          </p:nvPr>
        </p:nvSpPr>
        <p:spPr>
          <a:xfrm>
            <a:off x="249000" y="712925"/>
            <a:ext cx="8777400" cy="4181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chemeClr val="dk1"/>
                </a:solidFill>
              </a:rPr>
              <a:t>H. Roondiwala, H. Patel, S. Varma, ”Predicting Stock Prices Using LSTM,” International Journal of Science and Research, vol. 6, April 2017.</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 Geron, Hands On Machine Learning with ScikitLearn, Keras &amp; Tensorflow, O’Reilly Media, Inc, 2019</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 Zhang, Z. C. Lipton, M. Li, and Alexander, Dive into Deep learning, Release 0.17.0, 2021</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 R. Pratama, ”Implementasi Algoritme Random Forest untuk Prediksi Pergerakan Harga Saham,” Dept. Informatika ITHB, 2017</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J. D. Schwager. Getting Started in Technical Analysis. John Wiley &amp; Sons, 1999</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Ian G., Yoshua B., Aaron C., Deep Learning. MIT Press, 2016</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Towardsdatascience. ”Forecast KPIs: RMSE, MAE, MAPE &amp; Bias”.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 Graves, Supervised Sequence Labelling with Recurrent Neural Networks, Illustrated Edition. Springer, 2012</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Cui, Z., Ke, R., Pu, Z. and Wang, Y., Deep bidirectional and unidirectional LSTM recurrent neural network for network-wide traffic speed prediction. arXiv preprint arXiv:1801.02143. 2018</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Yahoo Finance, 2022. ”Historical Price Data Indonesia Equity”. [Online]. Available: </a:t>
            </a:r>
            <a:r>
              <a:rPr lang="en" sz="1200" u="sng">
                <a:solidFill>
                  <a:schemeClr val="hlink"/>
                </a:solidFill>
                <a:hlinkClick r:id="rId3"/>
              </a:rPr>
              <a:t>https://finance.yahoo.com/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 J. Hyndman, Forecasting: Principles &amp; Practice, Illustrated Edition. Springer, 2014</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MBA Knowledge Base, 2021. Time Horizon in Forecasting. [Online]. Available: https://www.mbaknol.com/managerial-economics/ time-horizon-in-forecasting/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 Pradana. Saham Blue Chip dan Saham Gorengan . Available: https:// investbro.id/saham-gorengan/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 Bre, J. M. Gimenez, V. D. Fachinotti. Prediction of wind pressure coefficients on building surfaces using Artificial Neural Networks</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Autoregressive Integrated Moving Average (ARIMA)</a:t>
            </a:r>
            <a:endParaRPr/>
          </a:p>
        </p:txBody>
      </p:sp>
      <p:sp>
        <p:nvSpPr>
          <p:cNvPr id="130" name="Google Shape;130;p23"/>
          <p:cNvSpPr txBox="1"/>
          <p:nvPr>
            <p:ph idx="1" type="body"/>
          </p:nvPr>
        </p:nvSpPr>
        <p:spPr>
          <a:xfrm>
            <a:off x="311700" y="1152475"/>
            <a:ext cx="334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Autoregressive (AR)</a:t>
            </a:r>
            <a:endParaRPr sz="1500">
              <a:solidFill>
                <a:schemeClr val="dk1"/>
              </a:solidFill>
            </a:endParaRPr>
          </a:p>
          <a:p>
            <a:pPr indent="0" lvl="0" marL="0" rtl="0" algn="l">
              <a:spcBef>
                <a:spcPts val="1200"/>
              </a:spcBef>
              <a:spcAft>
                <a:spcPts val="1200"/>
              </a:spcAft>
              <a:buNone/>
            </a:pPr>
            <a:r>
              <a:rPr lang="en" sz="1200">
                <a:solidFill>
                  <a:schemeClr val="dk1"/>
                </a:solidFill>
              </a:rPr>
              <a:t>Menggunakan model dari regresi linear tetapi dengan menggunakan nilai input ordo p. Jika ordo p &gt; 1, maka model tersebut bisa dikatakan sebagai </a:t>
            </a:r>
            <a:r>
              <a:rPr i="1" lang="en" sz="1200">
                <a:solidFill>
                  <a:schemeClr val="dk1"/>
                </a:solidFill>
              </a:rPr>
              <a:t>multiple regression.</a:t>
            </a:r>
            <a:r>
              <a:rPr lang="en" sz="1200">
                <a:solidFill>
                  <a:schemeClr val="dk1"/>
                </a:solidFill>
              </a:rPr>
              <a:t> </a:t>
            </a:r>
            <a:endParaRPr sz="1200">
              <a:solidFill>
                <a:schemeClr val="dk1"/>
              </a:solidFill>
            </a:endParaRPr>
          </a:p>
        </p:txBody>
      </p:sp>
      <p:sp>
        <p:nvSpPr>
          <p:cNvPr id="131" name="Google Shape;131;p23"/>
          <p:cNvSpPr txBox="1"/>
          <p:nvPr>
            <p:ph idx="1" type="body"/>
          </p:nvPr>
        </p:nvSpPr>
        <p:spPr>
          <a:xfrm>
            <a:off x="5252925" y="1235075"/>
            <a:ext cx="3425400" cy="33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Moving Average(MA)</a:t>
            </a:r>
            <a:endParaRPr sz="1500">
              <a:solidFill>
                <a:schemeClr val="dk1"/>
              </a:solidFill>
            </a:endParaRPr>
          </a:p>
          <a:p>
            <a:pPr indent="0" lvl="0" marL="0" rtl="0" algn="l">
              <a:spcBef>
                <a:spcPts val="1200"/>
              </a:spcBef>
              <a:spcAft>
                <a:spcPts val="1200"/>
              </a:spcAft>
              <a:buNone/>
            </a:pPr>
            <a:r>
              <a:rPr lang="en" sz="1200">
                <a:solidFill>
                  <a:schemeClr val="dk1"/>
                </a:solidFill>
              </a:rPr>
              <a:t>Pendekatan yang memperhitungkan dengan menggabungkan ketergantungan antara nilai observasi dan nilai residual error dari menggunakan model rata-rata</a:t>
            </a:r>
            <a:endParaRPr sz="1200">
              <a:solidFill>
                <a:schemeClr val="dk1"/>
              </a:solidFill>
            </a:endParaRPr>
          </a:p>
        </p:txBody>
      </p:sp>
      <p:pic>
        <p:nvPicPr>
          <p:cNvPr id="132" name="Google Shape;132;p23"/>
          <p:cNvPicPr preferRelativeResize="0"/>
          <p:nvPr/>
        </p:nvPicPr>
        <p:blipFill>
          <a:blip r:embed="rId3">
            <a:alphaModFix/>
          </a:blip>
          <a:stretch>
            <a:fillRect/>
          </a:stretch>
        </p:blipFill>
        <p:spPr>
          <a:xfrm>
            <a:off x="4987950" y="4033500"/>
            <a:ext cx="3995199" cy="930225"/>
          </a:xfrm>
          <a:prstGeom prst="rect">
            <a:avLst/>
          </a:prstGeom>
          <a:noFill/>
          <a:ln>
            <a:noFill/>
          </a:ln>
        </p:spPr>
      </p:pic>
      <p:pic>
        <p:nvPicPr>
          <p:cNvPr id="133" name="Google Shape;133;p23"/>
          <p:cNvPicPr preferRelativeResize="0"/>
          <p:nvPr/>
        </p:nvPicPr>
        <p:blipFill>
          <a:blip r:embed="rId4">
            <a:alphaModFix/>
          </a:blip>
          <a:stretch>
            <a:fillRect/>
          </a:stretch>
        </p:blipFill>
        <p:spPr>
          <a:xfrm>
            <a:off x="4846450" y="3268850"/>
            <a:ext cx="4260850" cy="506700"/>
          </a:xfrm>
          <a:prstGeom prst="rect">
            <a:avLst/>
          </a:prstGeom>
          <a:noFill/>
          <a:ln>
            <a:noFill/>
          </a:ln>
        </p:spPr>
      </p:pic>
      <p:pic>
        <p:nvPicPr>
          <p:cNvPr id="134" name="Google Shape;134;p23"/>
          <p:cNvPicPr preferRelativeResize="0"/>
          <p:nvPr/>
        </p:nvPicPr>
        <p:blipFill>
          <a:blip r:embed="rId5">
            <a:alphaModFix/>
          </a:blip>
          <a:stretch>
            <a:fillRect/>
          </a:stretch>
        </p:blipFill>
        <p:spPr>
          <a:xfrm>
            <a:off x="213950" y="2790605"/>
            <a:ext cx="4260850" cy="481255"/>
          </a:xfrm>
          <a:prstGeom prst="rect">
            <a:avLst/>
          </a:prstGeom>
          <a:noFill/>
          <a:ln>
            <a:noFill/>
          </a:ln>
        </p:spPr>
      </p:pic>
      <p:pic>
        <p:nvPicPr>
          <p:cNvPr id="135" name="Google Shape;135;p23"/>
          <p:cNvPicPr preferRelativeResize="0"/>
          <p:nvPr/>
        </p:nvPicPr>
        <p:blipFill>
          <a:blip r:embed="rId6">
            <a:alphaModFix/>
          </a:blip>
          <a:stretch>
            <a:fillRect/>
          </a:stretch>
        </p:blipFill>
        <p:spPr>
          <a:xfrm>
            <a:off x="311688" y="3600788"/>
            <a:ext cx="2371725" cy="113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Autoregressive Integrated Moving Average (ARIMA)</a:t>
            </a:r>
            <a:endParaRPr/>
          </a:p>
        </p:txBody>
      </p:sp>
      <p:sp>
        <p:nvSpPr>
          <p:cNvPr id="141" name="Google Shape;141;p24"/>
          <p:cNvSpPr txBox="1"/>
          <p:nvPr>
            <p:ph idx="1" type="body"/>
          </p:nvPr>
        </p:nvSpPr>
        <p:spPr>
          <a:xfrm>
            <a:off x="550100" y="1119050"/>
            <a:ext cx="319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Integrated / Difference (I)</a:t>
            </a:r>
            <a:endParaRPr sz="1500">
              <a:solidFill>
                <a:schemeClr val="dk1"/>
              </a:solidFill>
            </a:endParaRPr>
          </a:p>
          <a:p>
            <a:pPr indent="0" lvl="0" marL="0" rtl="0" algn="l">
              <a:spcBef>
                <a:spcPts val="1200"/>
              </a:spcBef>
              <a:spcAft>
                <a:spcPts val="1200"/>
              </a:spcAft>
              <a:buNone/>
            </a:pPr>
            <a:r>
              <a:rPr lang="en" sz="1200">
                <a:solidFill>
                  <a:schemeClr val="dk1"/>
                </a:solidFill>
              </a:rPr>
              <a:t>Merupakan proses pembedaan (difference) agar data yang tidak stasioner menjadi stasioner [2]. </a:t>
            </a:r>
            <a:endParaRPr sz="1200">
              <a:solidFill>
                <a:schemeClr val="dk1"/>
              </a:solidFill>
            </a:endParaRPr>
          </a:p>
        </p:txBody>
      </p:sp>
      <p:pic>
        <p:nvPicPr>
          <p:cNvPr id="142" name="Google Shape;142;p24"/>
          <p:cNvPicPr preferRelativeResize="0"/>
          <p:nvPr/>
        </p:nvPicPr>
        <p:blipFill>
          <a:blip r:embed="rId3">
            <a:alphaModFix/>
          </a:blip>
          <a:stretch>
            <a:fillRect/>
          </a:stretch>
        </p:blipFill>
        <p:spPr>
          <a:xfrm>
            <a:off x="3883950" y="1802025"/>
            <a:ext cx="4248050" cy="721375"/>
          </a:xfrm>
          <a:prstGeom prst="rect">
            <a:avLst/>
          </a:prstGeom>
          <a:noFill/>
          <a:ln>
            <a:noFill/>
          </a:ln>
        </p:spPr>
      </p:pic>
      <p:pic>
        <p:nvPicPr>
          <p:cNvPr id="143" name="Google Shape;143;p24"/>
          <p:cNvPicPr preferRelativeResize="0"/>
          <p:nvPr/>
        </p:nvPicPr>
        <p:blipFill>
          <a:blip r:embed="rId4">
            <a:alphaModFix/>
          </a:blip>
          <a:stretch>
            <a:fillRect/>
          </a:stretch>
        </p:blipFill>
        <p:spPr>
          <a:xfrm>
            <a:off x="4109300" y="3002750"/>
            <a:ext cx="2945150" cy="119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 (ANN)</a:t>
            </a:r>
            <a:endParaRPr/>
          </a:p>
        </p:txBody>
      </p:sp>
      <p:pic>
        <p:nvPicPr>
          <p:cNvPr id="149" name="Google Shape;149;p25"/>
          <p:cNvPicPr preferRelativeResize="0"/>
          <p:nvPr/>
        </p:nvPicPr>
        <p:blipFill>
          <a:blip r:embed="rId3">
            <a:alphaModFix/>
          </a:blip>
          <a:stretch>
            <a:fillRect/>
          </a:stretch>
        </p:blipFill>
        <p:spPr>
          <a:xfrm>
            <a:off x="3943600" y="1928350"/>
            <a:ext cx="5069500" cy="3027524"/>
          </a:xfrm>
          <a:prstGeom prst="rect">
            <a:avLst/>
          </a:prstGeom>
          <a:noFill/>
          <a:ln>
            <a:noFill/>
          </a:ln>
        </p:spPr>
      </p:pic>
      <p:sp>
        <p:nvSpPr>
          <p:cNvPr id="150" name="Google Shape;150;p25"/>
          <p:cNvSpPr txBox="1"/>
          <p:nvPr>
            <p:ph idx="1" type="body"/>
          </p:nvPr>
        </p:nvSpPr>
        <p:spPr>
          <a:xfrm>
            <a:off x="550100" y="1119050"/>
            <a:ext cx="3195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Mengadopsi kinerja seperti otak manusia, melakukan proses dan memberikan output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Terdapat 3 layer: Input Layer, Hidden Layers, Output Layer.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Setiap node yang terhubung melalui garis disebut “</a:t>
            </a:r>
            <a:r>
              <a:rPr i="1" lang="en" sz="1400">
                <a:solidFill>
                  <a:schemeClr val="dk1"/>
                </a:solidFill>
              </a:rPr>
              <a:t>Synapses</a:t>
            </a:r>
            <a:r>
              <a:rPr lang="en" sz="1400">
                <a:solidFill>
                  <a:schemeClr val="dk1"/>
                </a:solidFill>
              </a:rPr>
              <a:t>”</a:t>
            </a:r>
            <a:endParaRPr sz="1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Recurrent</a:t>
            </a:r>
            <a:r>
              <a:rPr lang="en"/>
              <a:t> Neural Network (RNN)</a:t>
            </a:r>
            <a:endParaRPr/>
          </a:p>
        </p:txBody>
      </p:sp>
      <p:sp>
        <p:nvSpPr>
          <p:cNvPr id="156" name="Google Shape;156;p26"/>
          <p:cNvSpPr txBox="1"/>
          <p:nvPr>
            <p:ph idx="1" type="body"/>
          </p:nvPr>
        </p:nvSpPr>
        <p:spPr>
          <a:xfrm>
            <a:off x="5100725" y="1176275"/>
            <a:ext cx="3731700" cy="339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chemeClr val="dk1"/>
                </a:solidFill>
              </a:rPr>
              <a:t>Sesuai dengan namanya, </a:t>
            </a:r>
            <a:r>
              <a:rPr i="1" lang="en" sz="1700">
                <a:solidFill>
                  <a:schemeClr val="dk1"/>
                </a:solidFill>
              </a:rPr>
              <a:t>recurrent</a:t>
            </a:r>
            <a:r>
              <a:rPr lang="en" sz="1700">
                <a:solidFill>
                  <a:schemeClr val="dk1"/>
                </a:solidFill>
              </a:rPr>
              <a:t> yang merupakan terdapat koneksi antar node yang membentuk sebuah grafik bersambung dengan node yang lain.</a:t>
            </a:r>
            <a:endParaRPr sz="1700">
              <a:solidFill>
                <a:schemeClr val="dk1"/>
              </a:solidFill>
            </a:endParaRPr>
          </a:p>
        </p:txBody>
      </p:sp>
      <p:pic>
        <p:nvPicPr>
          <p:cNvPr id="157" name="Google Shape;157;p26"/>
          <p:cNvPicPr preferRelativeResize="0"/>
          <p:nvPr/>
        </p:nvPicPr>
        <p:blipFill>
          <a:blip r:embed="rId3">
            <a:alphaModFix/>
          </a:blip>
          <a:stretch>
            <a:fillRect/>
          </a:stretch>
        </p:blipFill>
        <p:spPr>
          <a:xfrm>
            <a:off x="-90412" y="1256150"/>
            <a:ext cx="5191125" cy="200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Recurrent Neural Network (RNN)</a:t>
            </a:r>
            <a:endParaRPr/>
          </a:p>
        </p:txBody>
      </p:sp>
      <p:pic>
        <p:nvPicPr>
          <p:cNvPr id="163" name="Google Shape;163;p27"/>
          <p:cNvPicPr preferRelativeResize="0"/>
          <p:nvPr/>
        </p:nvPicPr>
        <p:blipFill>
          <a:blip r:embed="rId3">
            <a:alphaModFix/>
          </a:blip>
          <a:stretch>
            <a:fillRect/>
          </a:stretch>
        </p:blipFill>
        <p:spPr>
          <a:xfrm>
            <a:off x="106923" y="1000075"/>
            <a:ext cx="4572000" cy="2102631"/>
          </a:xfrm>
          <a:prstGeom prst="rect">
            <a:avLst/>
          </a:prstGeom>
          <a:noFill/>
          <a:ln>
            <a:noFill/>
          </a:ln>
        </p:spPr>
      </p:pic>
      <p:pic>
        <p:nvPicPr>
          <p:cNvPr id="164" name="Google Shape;164;p27"/>
          <p:cNvPicPr preferRelativeResize="0"/>
          <p:nvPr/>
        </p:nvPicPr>
        <p:blipFill>
          <a:blip r:embed="rId4">
            <a:alphaModFix/>
          </a:blip>
          <a:stretch>
            <a:fillRect/>
          </a:stretch>
        </p:blipFill>
        <p:spPr>
          <a:xfrm>
            <a:off x="5325200" y="2094281"/>
            <a:ext cx="2657475" cy="1247775"/>
          </a:xfrm>
          <a:prstGeom prst="rect">
            <a:avLst/>
          </a:prstGeom>
          <a:noFill/>
          <a:ln>
            <a:noFill/>
          </a:ln>
        </p:spPr>
      </p:pic>
      <p:pic>
        <p:nvPicPr>
          <p:cNvPr id="165" name="Google Shape;165;p27"/>
          <p:cNvPicPr preferRelativeResize="0"/>
          <p:nvPr/>
        </p:nvPicPr>
        <p:blipFill>
          <a:blip r:embed="rId5">
            <a:alphaModFix/>
          </a:blip>
          <a:stretch>
            <a:fillRect/>
          </a:stretch>
        </p:blipFill>
        <p:spPr>
          <a:xfrm>
            <a:off x="205875" y="3265847"/>
            <a:ext cx="4092710" cy="572700"/>
          </a:xfrm>
          <a:prstGeom prst="rect">
            <a:avLst/>
          </a:prstGeom>
          <a:noFill/>
          <a:ln>
            <a:noFill/>
          </a:ln>
        </p:spPr>
      </p:pic>
      <p:pic>
        <p:nvPicPr>
          <p:cNvPr id="166" name="Google Shape;166;p27"/>
          <p:cNvPicPr preferRelativeResize="0"/>
          <p:nvPr/>
        </p:nvPicPr>
        <p:blipFill>
          <a:blip r:embed="rId6">
            <a:alphaModFix/>
          </a:blip>
          <a:stretch>
            <a:fillRect/>
          </a:stretch>
        </p:blipFill>
        <p:spPr>
          <a:xfrm>
            <a:off x="378132" y="3863975"/>
            <a:ext cx="3306142" cy="1247775"/>
          </a:xfrm>
          <a:prstGeom prst="rect">
            <a:avLst/>
          </a:prstGeom>
          <a:noFill/>
          <a:ln>
            <a:noFill/>
          </a:ln>
        </p:spPr>
      </p:pic>
      <p:pic>
        <p:nvPicPr>
          <p:cNvPr id="167" name="Google Shape;167;p27"/>
          <p:cNvPicPr preferRelativeResize="0"/>
          <p:nvPr/>
        </p:nvPicPr>
        <p:blipFill>
          <a:blip r:embed="rId7">
            <a:alphaModFix/>
          </a:blip>
          <a:stretch>
            <a:fillRect/>
          </a:stretch>
        </p:blipFill>
        <p:spPr>
          <a:xfrm>
            <a:off x="5037248" y="1151349"/>
            <a:ext cx="4052525" cy="86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Fungsi Aktivasi</a:t>
            </a:r>
            <a:endParaRPr/>
          </a:p>
        </p:txBody>
      </p:sp>
      <p:sp>
        <p:nvSpPr>
          <p:cNvPr id="173" name="Google Shape;173;p28"/>
          <p:cNvSpPr txBox="1"/>
          <p:nvPr>
            <p:ph idx="1" type="body"/>
          </p:nvPr>
        </p:nvSpPr>
        <p:spPr>
          <a:xfrm>
            <a:off x="464100" y="1017725"/>
            <a:ext cx="2010600" cy="120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Tanh</a:t>
            </a:r>
            <a:endParaRPr b="1">
              <a:solidFill>
                <a:schemeClr val="dk1"/>
              </a:solidFill>
            </a:endParaRPr>
          </a:p>
          <a:p>
            <a:pPr indent="0" lvl="0" marL="0" rtl="0" algn="l">
              <a:spcBef>
                <a:spcPts val="1200"/>
              </a:spcBef>
              <a:spcAft>
                <a:spcPts val="0"/>
              </a:spcAft>
              <a:buNone/>
            </a:pPr>
            <a:r>
              <a:rPr lang="en" sz="1200">
                <a:solidFill>
                  <a:schemeClr val="dk1"/>
                </a:solidFill>
              </a:rPr>
              <a:t>Hasilnya</a:t>
            </a:r>
            <a:endParaRPr sz="1200">
              <a:solidFill>
                <a:schemeClr val="dk1"/>
              </a:solidFill>
            </a:endParaRPr>
          </a:p>
          <a:p>
            <a:pPr indent="0" lvl="0" marL="0" rtl="0" algn="l">
              <a:spcBef>
                <a:spcPts val="1200"/>
              </a:spcBef>
              <a:spcAft>
                <a:spcPts val="1200"/>
              </a:spcAft>
              <a:buNone/>
            </a:pPr>
            <a:r>
              <a:rPr lang="en" sz="1200">
                <a:solidFill>
                  <a:schemeClr val="dk1"/>
                </a:solidFill>
              </a:rPr>
              <a:t>-1 sampai 1</a:t>
            </a:r>
            <a:endParaRPr sz="1200">
              <a:solidFill>
                <a:schemeClr val="dk1"/>
              </a:solidFill>
            </a:endParaRPr>
          </a:p>
        </p:txBody>
      </p:sp>
      <p:pic>
        <p:nvPicPr>
          <p:cNvPr id="174" name="Google Shape;174;p28"/>
          <p:cNvPicPr preferRelativeResize="0"/>
          <p:nvPr/>
        </p:nvPicPr>
        <p:blipFill>
          <a:blip r:embed="rId3">
            <a:alphaModFix/>
          </a:blip>
          <a:stretch>
            <a:fillRect/>
          </a:stretch>
        </p:blipFill>
        <p:spPr>
          <a:xfrm>
            <a:off x="311700" y="2227025"/>
            <a:ext cx="4102175" cy="764975"/>
          </a:xfrm>
          <a:prstGeom prst="rect">
            <a:avLst/>
          </a:prstGeom>
          <a:noFill/>
          <a:ln>
            <a:noFill/>
          </a:ln>
        </p:spPr>
      </p:pic>
      <p:pic>
        <p:nvPicPr>
          <p:cNvPr id="175" name="Google Shape;175;p28"/>
          <p:cNvPicPr preferRelativeResize="0"/>
          <p:nvPr/>
        </p:nvPicPr>
        <p:blipFill>
          <a:blip r:embed="rId4">
            <a:alphaModFix/>
          </a:blip>
          <a:stretch>
            <a:fillRect/>
          </a:stretch>
        </p:blipFill>
        <p:spPr>
          <a:xfrm>
            <a:off x="311700" y="2992000"/>
            <a:ext cx="2687370" cy="2144575"/>
          </a:xfrm>
          <a:prstGeom prst="rect">
            <a:avLst/>
          </a:prstGeom>
          <a:noFill/>
          <a:ln>
            <a:noFill/>
          </a:ln>
        </p:spPr>
      </p:pic>
      <p:sp>
        <p:nvSpPr>
          <p:cNvPr id="176" name="Google Shape;176;p28"/>
          <p:cNvSpPr txBox="1"/>
          <p:nvPr>
            <p:ph idx="1" type="body"/>
          </p:nvPr>
        </p:nvSpPr>
        <p:spPr>
          <a:xfrm>
            <a:off x="4882525" y="1017725"/>
            <a:ext cx="2010600" cy="120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Sigmoid</a:t>
            </a:r>
            <a:endParaRPr b="1">
              <a:solidFill>
                <a:schemeClr val="dk1"/>
              </a:solidFill>
            </a:endParaRPr>
          </a:p>
          <a:p>
            <a:pPr indent="0" lvl="0" marL="0" rtl="0" algn="l">
              <a:spcBef>
                <a:spcPts val="1200"/>
              </a:spcBef>
              <a:spcAft>
                <a:spcPts val="0"/>
              </a:spcAft>
              <a:buNone/>
            </a:pPr>
            <a:r>
              <a:rPr lang="en" sz="1200">
                <a:solidFill>
                  <a:schemeClr val="dk1"/>
                </a:solidFill>
              </a:rPr>
              <a:t>Hasilnya</a:t>
            </a:r>
            <a:endParaRPr sz="1200">
              <a:solidFill>
                <a:schemeClr val="dk1"/>
              </a:solidFill>
            </a:endParaRPr>
          </a:p>
          <a:p>
            <a:pPr indent="0" lvl="0" marL="0" rtl="0" algn="l">
              <a:spcBef>
                <a:spcPts val="1200"/>
              </a:spcBef>
              <a:spcAft>
                <a:spcPts val="1200"/>
              </a:spcAft>
              <a:buNone/>
            </a:pPr>
            <a:r>
              <a:rPr lang="en" sz="1200">
                <a:solidFill>
                  <a:schemeClr val="dk1"/>
                </a:solidFill>
              </a:rPr>
              <a:t>-0 sampai 1</a:t>
            </a:r>
            <a:endParaRPr sz="1200">
              <a:solidFill>
                <a:schemeClr val="dk1"/>
              </a:solidFill>
            </a:endParaRPr>
          </a:p>
        </p:txBody>
      </p:sp>
      <p:pic>
        <p:nvPicPr>
          <p:cNvPr id="177" name="Google Shape;177;p28"/>
          <p:cNvPicPr preferRelativeResize="0"/>
          <p:nvPr/>
        </p:nvPicPr>
        <p:blipFill>
          <a:blip r:embed="rId5">
            <a:alphaModFix/>
          </a:blip>
          <a:stretch>
            <a:fillRect/>
          </a:stretch>
        </p:blipFill>
        <p:spPr>
          <a:xfrm>
            <a:off x="5261900" y="3392176"/>
            <a:ext cx="2408079" cy="1751324"/>
          </a:xfrm>
          <a:prstGeom prst="rect">
            <a:avLst/>
          </a:prstGeom>
          <a:noFill/>
          <a:ln>
            <a:noFill/>
          </a:ln>
        </p:spPr>
      </p:pic>
      <p:pic>
        <p:nvPicPr>
          <p:cNvPr id="178" name="Google Shape;178;p28"/>
          <p:cNvPicPr preferRelativeResize="0"/>
          <p:nvPr/>
        </p:nvPicPr>
        <p:blipFill>
          <a:blip r:embed="rId6">
            <a:alphaModFix/>
          </a:blip>
          <a:stretch>
            <a:fillRect/>
          </a:stretch>
        </p:blipFill>
        <p:spPr>
          <a:xfrm>
            <a:off x="4730137" y="2303225"/>
            <a:ext cx="4441137" cy="76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Min-max Scaler</a:t>
            </a:r>
            <a:endParaRPr/>
          </a:p>
        </p:txBody>
      </p:sp>
      <p:sp>
        <p:nvSpPr>
          <p:cNvPr id="184" name="Google Shape;184;p29"/>
          <p:cNvSpPr txBox="1"/>
          <p:nvPr>
            <p:ph idx="1" type="body"/>
          </p:nvPr>
        </p:nvSpPr>
        <p:spPr>
          <a:xfrm>
            <a:off x="6613225" y="789125"/>
            <a:ext cx="2340000" cy="19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Menskalakan dengan rentang 0 hingga 1</a:t>
            </a:r>
            <a:endParaRPr sz="1200">
              <a:solidFill>
                <a:schemeClr val="dk1"/>
              </a:solidFill>
            </a:endParaRPr>
          </a:p>
        </p:txBody>
      </p:sp>
      <p:pic>
        <p:nvPicPr>
          <p:cNvPr id="185" name="Google Shape;185;p29"/>
          <p:cNvPicPr preferRelativeResize="0"/>
          <p:nvPr/>
        </p:nvPicPr>
        <p:blipFill>
          <a:blip r:embed="rId3">
            <a:alphaModFix/>
          </a:blip>
          <a:stretch>
            <a:fillRect/>
          </a:stretch>
        </p:blipFill>
        <p:spPr>
          <a:xfrm>
            <a:off x="-92900" y="1069413"/>
            <a:ext cx="6528949" cy="3004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Forward Propagation</a:t>
            </a:r>
            <a:endParaRPr/>
          </a:p>
        </p:txBody>
      </p:sp>
      <p:sp>
        <p:nvSpPr>
          <p:cNvPr id="191" name="Google Shape;191;p30"/>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Arsitektur dari Recurrent Neural Network(RNN)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Terdapat unit memori yang disebut </a:t>
            </a:r>
            <a:r>
              <a:rPr b="1" lang="en" sz="1400">
                <a:solidFill>
                  <a:schemeClr val="dk1"/>
                </a:solidFill>
              </a:rPr>
              <a:t>cell</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LSTM dibuat untuk mengatasi </a:t>
            </a:r>
            <a:r>
              <a:rPr b="1" i="1" lang="en" sz="1400">
                <a:solidFill>
                  <a:schemeClr val="dk1"/>
                </a:solidFill>
              </a:rPr>
              <a:t>Vanishing Gradient Problem </a:t>
            </a:r>
            <a:br>
              <a:rPr b="1" i="1" lang="en" sz="1400">
                <a:solidFill>
                  <a:schemeClr val="dk1"/>
                </a:solidFill>
              </a:rPr>
            </a:br>
            <a:r>
              <a:rPr lang="en" sz="1400">
                <a:solidFill>
                  <a:schemeClr val="dk1"/>
                </a:solidFill>
              </a:rPr>
              <a:t>yang terdapat pada RNN</a:t>
            </a:r>
            <a:endParaRPr sz="1400">
              <a:solidFill>
                <a:schemeClr val="dk1"/>
              </a:solidFill>
            </a:endParaRPr>
          </a:p>
        </p:txBody>
      </p:sp>
      <p:pic>
        <p:nvPicPr>
          <p:cNvPr id="192" name="Google Shape;192;p30"/>
          <p:cNvPicPr preferRelativeResize="0"/>
          <p:nvPr/>
        </p:nvPicPr>
        <p:blipFill>
          <a:blip r:embed="rId3">
            <a:alphaModFix/>
          </a:blip>
          <a:stretch>
            <a:fillRect/>
          </a:stretch>
        </p:blipFill>
        <p:spPr>
          <a:xfrm>
            <a:off x="283475" y="2100925"/>
            <a:ext cx="4841373" cy="2934149"/>
          </a:xfrm>
          <a:prstGeom prst="rect">
            <a:avLst/>
          </a:prstGeom>
          <a:noFill/>
          <a:ln>
            <a:noFill/>
          </a:ln>
        </p:spPr>
      </p:pic>
      <p:pic>
        <p:nvPicPr>
          <p:cNvPr id="193" name="Google Shape;193;p30"/>
          <p:cNvPicPr preferRelativeResize="0"/>
          <p:nvPr/>
        </p:nvPicPr>
        <p:blipFill>
          <a:blip r:embed="rId4">
            <a:alphaModFix/>
          </a:blip>
          <a:stretch>
            <a:fillRect/>
          </a:stretch>
        </p:blipFill>
        <p:spPr>
          <a:xfrm>
            <a:off x="6470022" y="1769675"/>
            <a:ext cx="2114650" cy="333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idx="1" type="body"/>
          </p:nvPr>
        </p:nvSpPr>
        <p:spPr>
          <a:xfrm>
            <a:off x="67125" y="1380600"/>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Forget Gate</a:t>
            </a:r>
            <a:endParaRPr b="1" sz="842">
              <a:solidFill>
                <a:schemeClr val="dk1"/>
              </a:solidFill>
            </a:endParaRPr>
          </a:p>
        </p:txBody>
      </p:sp>
      <p:pic>
        <p:nvPicPr>
          <p:cNvPr id="199" name="Google Shape;199;p31"/>
          <p:cNvPicPr preferRelativeResize="0"/>
          <p:nvPr/>
        </p:nvPicPr>
        <p:blipFill>
          <a:blip r:embed="rId3">
            <a:alphaModFix/>
          </a:blip>
          <a:stretch>
            <a:fillRect/>
          </a:stretch>
        </p:blipFill>
        <p:spPr>
          <a:xfrm>
            <a:off x="304800" y="2085900"/>
            <a:ext cx="2882529" cy="1478700"/>
          </a:xfrm>
          <a:prstGeom prst="rect">
            <a:avLst/>
          </a:prstGeom>
          <a:noFill/>
          <a:ln>
            <a:noFill/>
          </a:ln>
        </p:spPr>
      </p:pic>
      <p:pic>
        <p:nvPicPr>
          <p:cNvPr id="200" name="Google Shape;200;p31"/>
          <p:cNvPicPr preferRelativeResize="0"/>
          <p:nvPr/>
        </p:nvPicPr>
        <p:blipFill>
          <a:blip r:embed="rId4">
            <a:alphaModFix/>
          </a:blip>
          <a:stretch>
            <a:fillRect/>
          </a:stretch>
        </p:blipFill>
        <p:spPr>
          <a:xfrm>
            <a:off x="5791198" y="2638773"/>
            <a:ext cx="2287250" cy="2195450"/>
          </a:xfrm>
          <a:prstGeom prst="rect">
            <a:avLst/>
          </a:prstGeom>
          <a:noFill/>
          <a:ln>
            <a:noFill/>
          </a:ln>
        </p:spPr>
      </p:pic>
      <p:sp>
        <p:nvSpPr>
          <p:cNvPr id="201" name="Google Shape;201;p31"/>
          <p:cNvSpPr txBox="1"/>
          <p:nvPr>
            <p:ph idx="1" type="body"/>
          </p:nvPr>
        </p:nvSpPr>
        <p:spPr>
          <a:xfrm>
            <a:off x="4801925" y="1205025"/>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Input</a:t>
            </a:r>
            <a:r>
              <a:rPr b="1" lang="en" sz="842">
                <a:solidFill>
                  <a:schemeClr val="dk1"/>
                </a:solidFill>
              </a:rPr>
              <a:t> Gate</a:t>
            </a:r>
            <a:endParaRPr b="1" sz="842">
              <a:solidFill>
                <a:schemeClr val="dk1"/>
              </a:solidFill>
            </a:endParaRPr>
          </a:p>
        </p:txBody>
      </p:sp>
      <p:sp>
        <p:nvSpPr>
          <p:cNvPr id="202" name="Google Shape;202;p31"/>
          <p:cNvSpPr txBox="1"/>
          <p:nvPr>
            <p:ph idx="1" type="body"/>
          </p:nvPr>
        </p:nvSpPr>
        <p:spPr>
          <a:xfrm>
            <a:off x="4832025" y="1640425"/>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Memory</a:t>
            </a:r>
            <a:r>
              <a:rPr b="1" lang="en" sz="842">
                <a:solidFill>
                  <a:schemeClr val="dk1"/>
                </a:solidFill>
              </a:rPr>
              <a:t> Gate</a:t>
            </a:r>
            <a:endParaRPr b="1" sz="842">
              <a:solidFill>
                <a:schemeClr val="dk1"/>
              </a:solidFill>
            </a:endParaRPr>
          </a:p>
        </p:txBody>
      </p:sp>
      <p:sp>
        <p:nvSpPr>
          <p:cNvPr id="203" name="Google Shape;203;p31"/>
          <p:cNvSpPr txBox="1"/>
          <p:nvPr>
            <p:ph idx="1" type="body"/>
          </p:nvPr>
        </p:nvSpPr>
        <p:spPr>
          <a:xfrm>
            <a:off x="4832025" y="2075825"/>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Cell State</a:t>
            </a:r>
            <a:endParaRPr b="1" sz="842">
              <a:solidFill>
                <a:schemeClr val="dk1"/>
              </a:solidFill>
            </a:endParaRPr>
          </a:p>
        </p:txBody>
      </p:sp>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Forward Propagation</a:t>
            </a:r>
            <a:endParaRPr/>
          </a:p>
        </p:txBody>
      </p:sp>
      <p:pic>
        <p:nvPicPr>
          <p:cNvPr id="205" name="Google Shape;205;p31"/>
          <p:cNvPicPr preferRelativeResize="0"/>
          <p:nvPr/>
        </p:nvPicPr>
        <p:blipFill>
          <a:blip r:embed="rId5">
            <a:alphaModFix/>
          </a:blip>
          <a:stretch>
            <a:fillRect/>
          </a:stretch>
        </p:blipFill>
        <p:spPr>
          <a:xfrm>
            <a:off x="574850" y="1313687"/>
            <a:ext cx="3457575" cy="476250"/>
          </a:xfrm>
          <a:prstGeom prst="rect">
            <a:avLst/>
          </a:prstGeom>
          <a:noFill/>
          <a:ln>
            <a:noFill/>
          </a:ln>
        </p:spPr>
      </p:pic>
      <p:pic>
        <p:nvPicPr>
          <p:cNvPr id="206" name="Google Shape;206;p31"/>
          <p:cNvPicPr preferRelativeResize="0"/>
          <p:nvPr/>
        </p:nvPicPr>
        <p:blipFill>
          <a:blip r:embed="rId6">
            <a:alphaModFix/>
          </a:blip>
          <a:stretch>
            <a:fillRect/>
          </a:stretch>
        </p:blipFill>
        <p:spPr>
          <a:xfrm>
            <a:off x="5603375" y="1237475"/>
            <a:ext cx="3070908" cy="127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Latar Belakang</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Perekonomian Indonesia tidak lepas dari pasar modal. Banyak perusahaan yang menawarkan kepemilikan perusahaan dalam bentuk saham kepada publik.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Harga saham merupakan faktor yang sangat penting dan harus diperhatikan oleh investor dalam melakukan investasi, karena harga saham menunjukkan prestasi emiten sebuah perusahaan.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Maka, diperlukan juga untuk membuat sistem yang bisa memprediksi harga saham</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2"/>
          <p:cNvPicPr preferRelativeResize="0"/>
          <p:nvPr/>
        </p:nvPicPr>
        <p:blipFill>
          <a:blip r:embed="rId3">
            <a:alphaModFix/>
          </a:blip>
          <a:stretch>
            <a:fillRect/>
          </a:stretch>
        </p:blipFill>
        <p:spPr>
          <a:xfrm>
            <a:off x="5977713" y="1170125"/>
            <a:ext cx="2861420" cy="2165875"/>
          </a:xfrm>
          <a:prstGeom prst="rect">
            <a:avLst/>
          </a:prstGeom>
          <a:noFill/>
          <a:ln>
            <a:noFill/>
          </a:ln>
        </p:spPr>
      </p:pic>
      <p:sp>
        <p:nvSpPr>
          <p:cNvPr id="212" name="Google Shape;212;p32"/>
          <p:cNvSpPr txBox="1"/>
          <p:nvPr>
            <p:ph idx="1" type="body"/>
          </p:nvPr>
        </p:nvSpPr>
        <p:spPr>
          <a:xfrm>
            <a:off x="468375" y="1373400"/>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Output</a:t>
            </a:r>
            <a:r>
              <a:rPr b="1" lang="en" sz="842">
                <a:solidFill>
                  <a:schemeClr val="dk1"/>
                </a:solidFill>
              </a:rPr>
              <a:t> Gate</a:t>
            </a:r>
            <a:endParaRPr b="1" sz="842">
              <a:solidFill>
                <a:schemeClr val="dk1"/>
              </a:solidFill>
            </a:endParaRPr>
          </a:p>
        </p:txBody>
      </p:sp>
      <p:sp>
        <p:nvSpPr>
          <p:cNvPr id="213" name="Google Shape;213;p32"/>
          <p:cNvSpPr txBox="1"/>
          <p:nvPr>
            <p:ph idx="1" type="body"/>
          </p:nvPr>
        </p:nvSpPr>
        <p:spPr>
          <a:xfrm>
            <a:off x="540300" y="1909450"/>
            <a:ext cx="594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 sz="842">
                <a:solidFill>
                  <a:schemeClr val="dk1"/>
                </a:solidFill>
              </a:rPr>
              <a:t>Nilai Output</a:t>
            </a:r>
            <a:endParaRPr b="1" sz="842">
              <a:solidFill>
                <a:schemeClr val="dk1"/>
              </a:solidFill>
            </a:endParaRPr>
          </a:p>
        </p:txBody>
      </p:sp>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Forward Propagation</a:t>
            </a:r>
            <a:endParaRPr/>
          </a:p>
        </p:txBody>
      </p:sp>
      <p:pic>
        <p:nvPicPr>
          <p:cNvPr id="215" name="Google Shape;215;p32"/>
          <p:cNvPicPr preferRelativeResize="0"/>
          <p:nvPr/>
        </p:nvPicPr>
        <p:blipFill>
          <a:blip r:embed="rId4">
            <a:alphaModFix/>
          </a:blip>
          <a:stretch>
            <a:fillRect/>
          </a:stretch>
        </p:blipFill>
        <p:spPr>
          <a:xfrm>
            <a:off x="1216675" y="1306400"/>
            <a:ext cx="3495675" cy="102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25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Backward Propagation</a:t>
            </a:r>
            <a:endParaRPr/>
          </a:p>
        </p:txBody>
      </p:sp>
      <p:pic>
        <p:nvPicPr>
          <p:cNvPr id="221" name="Google Shape;221;p33"/>
          <p:cNvPicPr preferRelativeResize="0"/>
          <p:nvPr/>
        </p:nvPicPr>
        <p:blipFill>
          <a:blip r:embed="rId3">
            <a:alphaModFix/>
          </a:blip>
          <a:stretch>
            <a:fillRect/>
          </a:stretch>
        </p:blipFill>
        <p:spPr>
          <a:xfrm>
            <a:off x="311692" y="1180813"/>
            <a:ext cx="6839675" cy="819500"/>
          </a:xfrm>
          <a:prstGeom prst="rect">
            <a:avLst/>
          </a:prstGeom>
          <a:noFill/>
          <a:ln>
            <a:noFill/>
          </a:ln>
        </p:spPr>
      </p:pic>
      <p:pic>
        <p:nvPicPr>
          <p:cNvPr id="222" name="Google Shape;222;p33"/>
          <p:cNvPicPr preferRelativeResize="0"/>
          <p:nvPr/>
        </p:nvPicPr>
        <p:blipFill>
          <a:blip r:embed="rId4">
            <a:alphaModFix/>
          </a:blip>
          <a:stretch>
            <a:fillRect/>
          </a:stretch>
        </p:blipFill>
        <p:spPr>
          <a:xfrm>
            <a:off x="384075" y="2000299"/>
            <a:ext cx="4944249" cy="272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25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Backward Propagation</a:t>
            </a:r>
            <a:endParaRPr/>
          </a:p>
        </p:txBody>
      </p:sp>
      <p:pic>
        <p:nvPicPr>
          <p:cNvPr id="228" name="Google Shape;228;p34"/>
          <p:cNvPicPr preferRelativeResize="0"/>
          <p:nvPr/>
        </p:nvPicPr>
        <p:blipFill>
          <a:blip r:embed="rId3">
            <a:alphaModFix/>
          </a:blip>
          <a:stretch>
            <a:fillRect/>
          </a:stretch>
        </p:blipFill>
        <p:spPr>
          <a:xfrm>
            <a:off x="604251" y="1275025"/>
            <a:ext cx="6304890" cy="776225"/>
          </a:xfrm>
          <a:prstGeom prst="rect">
            <a:avLst/>
          </a:prstGeom>
          <a:noFill/>
          <a:ln>
            <a:noFill/>
          </a:ln>
        </p:spPr>
      </p:pic>
      <p:pic>
        <p:nvPicPr>
          <p:cNvPr id="229" name="Google Shape;229;p34"/>
          <p:cNvPicPr preferRelativeResize="0"/>
          <p:nvPr/>
        </p:nvPicPr>
        <p:blipFill>
          <a:blip r:embed="rId4">
            <a:alphaModFix/>
          </a:blip>
          <a:stretch>
            <a:fillRect/>
          </a:stretch>
        </p:blipFill>
        <p:spPr>
          <a:xfrm>
            <a:off x="1253200" y="2998025"/>
            <a:ext cx="5340050" cy="1884725"/>
          </a:xfrm>
          <a:prstGeom prst="rect">
            <a:avLst/>
          </a:prstGeom>
          <a:noFill/>
          <a:ln>
            <a:noFill/>
          </a:ln>
        </p:spPr>
      </p:pic>
      <p:pic>
        <p:nvPicPr>
          <p:cNvPr id="230" name="Google Shape;230;p34"/>
          <p:cNvPicPr preferRelativeResize="0"/>
          <p:nvPr/>
        </p:nvPicPr>
        <p:blipFill>
          <a:blip r:embed="rId5">
            <a:alphaModFix/>
          </a:blip>
          <a:stretch>
            <a:fillRect/>
          </a:stretch>
        </p:blipFill>
        <p:spPr>
          <a:xfrm>
            <a:off x="920162" y="2151325"/>
            <a:ext cx="5673075" cy="96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172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Backward Propagation</a:t>
            </a:r>
            <a:endParaRPr/>
          </a:p>
        </p:txBody>
      </p:sp>
      <p:pic>
        <p:nvPicPr>
          <p:cNvPr id="236" name="Google Shape;236;p35"/>
          <p:cNvPicPr preferRelativeResize="0"/>
          <p:nvPr/>
        </p:nvPicPr>
        <p:blipFill>
          <a:blip r:embed="rId3">
            <a:alphaModFix/>
          </a:blip>
          <a:stretch>
            <a:fillRect/>
          </a:stretch>
        </p:blipFill>
        <p:spPr>
          <a:xfrm>
            <a:off x="11925" y="1920625"/>
            <a:ext cx="4077624" cy="572700"/>
          </a:xfrm>
          <a:prstGeom prst="rect">
            <a:avLst/>
          </a:prstGeom>
          <a:noFill/>
          <a:ln>
            <a:noFill/>
          </a:ln>
        </p:spPr>
      </p:pic>
      <p:pic>
        <p:nvPicPr>
          <p:cNvPr id="237" name="Google Shape;237;p35"/>
          <p:cNvPicPr preferRelativeResize="0"/>
          <p:nvPr/>
        </p:nvPicPr>
        <p:blipFill>
          <a:blip r:embed="rId4">
            <a:alphaModFix/>
          </a:blip>
          <a:stretch>
            <a:fillRect/>
          </a:stretch>
        </p:blipFill>
        <p:spPr>
          <a:xfrm>
            <a:off x="0" y="3067125"/>
            <a:ext cx="4101475" cy="1143775"/>
          </a:xfrm>
          <a:prstGeom prst="rect">
            <a:avLst/>
          </a:prstGeom>
          <a:noFill/>
          <a:ln>
            <a:noFill/>
          </a:ln>
        </p:spPr>
      </p:pic>
      <p:pic>
        <p:nvPicPr>
          <p:cNvPr id="238" name="Google Shape;238;p35"/>
          <p:cNvPicPr preferRelativeResize="0"/>
          <p:nvPr/>
        </p:nvPicPr>
        <p:blipFill>
          <a:blip r:embed="rId5">
            <a:alphaModFix/>
          </a:blip>
          <a:stretch>
            <a:fillRect/>
          </a:stretch>
        </p:blipFill>
        <p:spPr>
          <a:xfrm>
            <a:off x="4773425" y="1282350"/>
            <a:ext cx="4240050" cy="1405475"/>
          </a:xfrm>
          <a:prstGeom prst="rect">
            <a:avLst/>
          </a:prstGeom>
          <a:noFill/>
          <a:ln>
            <a:noFill/>
          </a:ln>
        </p:spPr>
      </p:pic>
      <p:pic>
        <p:nvPicPr>
          <p:cNvPr id="239" name="Google Shape;239;p35"/>
          <p:cNvPicPr preferRelativeResize="0"/>
          <p:nvPr/>
        </p:nvPicPr>
        <p:blipFill>
          <a:blip r:embed="rId6">
            <a:alphaModFix/>
          </a:blip>
          <a:stretch>
            <a:fillRect/>
          </a:stretch>
        </p:blipFill>
        <p:spPr>
          <a:xfrm>
            <a:off x="4616975" y="2952450"/>
            <a:ext cx="4552950" cy="176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22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 Term Memory (LSTM) - Backward Propagation</a:t>
            </a:r>
            <a:endParaRPr/>
          </a:p>
        </p:txBody>
      </p:sp>
      <p:pic>
        <p:nvPicPr>
          <p:cNvPr id="245" name="Google Shape;245;p36"/>
          <p:cNvPicPr preferRelativeResize="0"/>
          <p:nvPr/>
        </p:nvPicPr>
        <p:blipFill>
          <a:blip r:embed="rId3">
            <a:alphaModFix/>
          </a:blip>
          <a:stretch>
            <a:fillRect/>
          </a:stretch>
        </p:blipFill>
        <p:spPr>
          <a:xfrm>
            <a:off x="-136275" y="799700"/>
            <a:ext cx="4567250" cy="2727300"/>
          </a:xfrm>
          <a:prstGeom prst="rect">
            <a:avLst/>
          </a:prstGeom>
          <a:noFill/>
          <a:ln>
            <a:noFill/>
          </a:ln>
        </p:spPr>
      </p:pic>
      <p:pic>
        <p:nvPicPr>
          <p:cNvPr id="246" name="Google Shape;246;p36"/>
          <p:cNvPicPr preferRelativeResize="0"/>
          <p:nvPr/>
        </p:nvPicPr>
        <p:blipFill>
          <a:blip r:embed="rId4">
            <a:alphaModFix/>
          </a:blip>
          <a:stretch>
            <a:fillRect/>
          </a:stretch>
        </p:blipFill>
        <p:spPr>
          <a:xfrm>
            <a:off x="4640150" y="2639863"/>
            <a:ext cx="4428175" cy="211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15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Dense / Fully Connected Layer</a:t>
            </a:r>
            <a:endParaRPr/>
          </a:p>
        </p:txBody>
      </p:sp>
      <p:pic>
        <p:nvPicPr>
          <p:cNvPr id="252" name="Google Shape;252;p37"/>
          <p:cNvPicPr preferRelativeResize="0"/>
          <p:nvPr/>
        </p:nvPicPr>
        <p:blipFill>
          <a:blip r:embed="rId3">
            <a:alphaModFix/>
          </a:blip>
          <a:stretch>
            <a:fillRect/>
          </a:stretch>
        </p:blipFill>
        <p:spPr>
          <a:xfrm>
            <a:off x="311700" y="993000"/>
            <a:ext cx="6468450" cy="1051125"/>
          </a:xfrm>
          <a:prstGeom prst="rect">
            <a:avLst/>
          </a:prstGeom>
          <a:noFill/>
          <a:ln>
            <a:noFill/>
          </a:ln>
        </p:spPr>
      </p:pic>
      <p:pic>
        <p:nvPicPr>
          <p:cNvPr id="253" name="Google Shape;253;p37"/>
          <p:cNvPicPr preferRelativeResize="0"/>
          <p:nvPr/>
        </p:nvPicPr>
        <p:blipFill>
          <a:blip r:embed="rId4">
            <a:alphaModFix/>
          </a:blip>
          <a:stretch>
            <a:fillRect/>
          </a:stretch>
        </p:blipFill>
        <p:spPr>
          <a:xfrm>
            <a:off x="384075" y="2305550"/>
            <a:ext cx="5189550" cy="225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257175" y="143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Evaluasi </a:t>
            </a:r>
            <a:r>
              <a:rPr i="1" lang="en" sz="2420"/>
              <a:t>Forecasting</a:t>
            </a:r>
            <a:endParaRPr i="1" sz="2420"/>
          </a:p>
        </p:txBody>
      </p:sp>
      <p:pic>
        <p:nvPicPr>
          <p:cNvPr id="259" name="Google Shape;259;p38"/>
          <p:cNvPicPr preferRelativeResize="0"/>
          <p:nvPr/>
        </p:nvPicPr>
        <p:blipFill>
          <a:blip r:embed="rId3">
            <a:alphaModFix/>
          </a:blip>
          <a:stretch>
            <a:fillRect/>
          </a:stretch>
        </p:blipFill>
        <p:spPr>
          <a:xfrm>
            <a:off x="155100" y="3243025"/>
            <a:ext cx="3154000" cy="1857725"/>
          </a:xfrm>
          <a:prstGeom prst="rect">
            <a:avLst/>
          </a:prstGeom>
          <a:noFill/>
          <a:ln>
            <a:noFill/>
          </a:ln>
        </p:spPr>
      </p:pic>
      <p:pic>
        <p:nvPicPr>
          <p:cNvPr id="260" name="Google Shape;260;p38"/>
          <p:cNvPicPr preferRelativeResize="0"/>
          <p:nvPr/>
        </p:nvPicPr>
        <p:blipFill>
          <a:blip r:embed="rId4">
            <a:alphaModFix/>
          </a:blip>
          <a:stretch>
            <a:fillRect/>
          </a:stretch>
        </p:blipFill>
        <p:spPr>
          <a:xfrm>
            <a:off x="0" y="871575"/>
            <a:ext cx="4742350" cy="769950"/>
          </a:xfrm>
          <a:prstGeom prst="rect">
            <a:avLst/>
          </a:prstGeom>
          <a:noFill/>
          <a:ln>
            <a:noFill/>
          </a:ln>
        </p:spPr>
      </p:pic>
      <p:pic>
        <p:nvPicPr>
          <p:cNvPr id="261" name="Google Shape;261;p38"/>
          <p:cNvPicPr preferRelativeResize="0"/>
          <p:nvPr/>
        </p:nvPicPr>
        <p:blipFill>
          <a:blip r:embed="rId5">
            <a:alphaModFix/>
          </a:blip>
          <a:stretch>
            <a:fillRect/>
          </a:stretch>
        </p:blipFill>
        <p:spPr>
          <a:xfrm>
            <a:off x="3658025" y="1641527"/>
            <a:ext cx="4647211" cy="769950"/>
          </a:xfrm>
          <a:prstGeom prst="rect">
            <a:avLst/>
          </a:prstGeom>
          <a:noFill/>
          <a:ln>
            <a:noFill/>
          </a:ln>
        </p:spPr>
      </p:pic>
      <p:pic>
        <p:nvPicPr>
          <p:cNvPr id="262" name="Google Shape;262;p38"/>
          <p:cNvPicPr preferRelativeResize="0"/>
          <p:nvPr/>
        </p:nvPicPr>
        <p:blipFill>
          <a:blip r:embed="rId6">
            <a:alphaModFix/>
          </a:blip>
          <a:stretch>
            <a:fillRect/>
          </a:stretch>
        </p:blipFill>
        <p:spPr>
          <a:xfrm>
            <a:off x="3079950" y="2629526"/>
            <a:ext cx="5057521" cy="83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the Art</a:t>
            </a:r>
            <a:endParaRPr/>
          </a:p>
        </p:txBody>
      </p:sp>
      <p:graphicFrame>
        <p:nvGraphicFramePr>
          <p:cNvPr id="268" name="Google Shape;268;p39"/>
          <p:cNvGraphicFramePr/>
          <p:nvPr/>
        </p:nvGraphicFramePr>
        <p:xfrm>
          <a:off x="233775" y="845360"/>
          <a:ext cx="3000000" cy="3000000"/>
        </p:xfrm>
        <a:graphic>
          <a:graphicData uri="http://schemas.openxmlformats.org/drawingml/2006/table">
            <a:tbl>
              <a:tblPr>
                <a:noFill/>
                <a:tableStyleId>{75CE3E52-CAE2-406D-B9EE-82F3343ECD07}</a:tableStyleId>
              </a:tblPr>
              <a:tblGrid>
                <a:gridCol w="3265500"/>
                <a:gridCol w="963775"/>
                <a:gridCol w="4599575"/>
              </a:tblGrid>
              <a:tr h="524800">
                <a:tc>
                  <a:txBody>
                    <a:bodyPr/>
                    <a:lstStyle/>
                    <a:p>
                      <a:pPr indent="0" lvl="0" marL="0" rtl="0" algn="l">
                        <a:spcBef>
                          <a:spcPts val="0"/>
                        </a:spcBef>
                        <a:spcAft>
                          <a:spcPts val="0"/>
                        </a:spcAft>
                        <a:buNone/>
                      </a:pPr>
                      <a:r>
                        <a:rPr lang="en" sz="1200"/>
                        <a:t>Penelitian</a:t>
                      </a:r>
                      <a:endParaRPr sz="1200"/>
                    </a:p>
                  </a:txBody>
                  <a:tcPr marT="91425" marB="91425" marR="91425" marL="91425"/>
                </a:tc>
                <a:tc>
                  <a:txBody>
                    <a:bodyPr/>
                    <a:lstStyle/>
                    <a:p>
                      <a:pPr indent="0" lvl="0" marL="0" rtl="0" algn="l">
                        <a:spcBef>
                          <a:spcPts val="0"/>
                        </a:spcBef>
                        <a:spcAft>
                          <a:spcPts val="0"/>
                        </a:spcAft>
                        <a:buNone/>
                      </a:pPr>
                      <a:r>
                        <a:rPr lang="en" sz="1200"/>
                        <a:t>Metode</a:t>
                      </a:r>
                      <a:endParaRPr sz="1200"/>
                    </a:p>
                  </a:txBody>
                  <a:tcPr marT="91425" marB="91425" marR="91425" marL="91425"/>
                </a:tc>
                <a:tc>
                  <a:txBody>
                    <a:bodyPr/>
                    <a:lstStyle/>
                    <a:p>
                      <a:pPr indent="0" lvl="0" marL="0" rtl="0" algn="l">
                        <a:spcBef>
                          <a:spcPts val="0"/>
                        </a:spcBef>
                        <a:spcAft>
                          <a:spcPts val="0"/>
                        </a:spcAft>
                        <a:buNone/>
                      </a:pPr>
                      <a:r>
                        <a:rPr lang="en" sz="1200"/>
                        <a:t>Hasil</a:t>
                      </a:r>
                      <a:endParaRPr sz="1200"/>
                    </a:p>
                  </a:txBody>
                  <a:tcPr marT="91425" marB="91425" marR="91425" marL="91425"/>
                </a:tc>
              </a:tr>
              <a:tr h="892075">
                <a:tc>
                  <a:txBody>
                    <a:bodyPr/>
                    <a:lstStyle/>
                    <a:p>
                      <a:pPr indent="0" lvl="0" marL="0" rtl="0" algn="l">
                        <a:spcBef>
                          <a:spcPts val="0"/>
                        </a:spcBef>
                        <a:spcAft>
                          <a:spcPts val="0"/>
                        </a:spcAft>
                        <a:buNone/>
                      </a:pPr>
                      <a:r>
                        <a:rPr lang="en" sz="1200"/>
                        <a:t>M. Nikou, G. Mansourfar, J. Bagherzadeh, "Stock Price Prediction using Deep Learning Algorithm and its Comparison with Machine Learning Algorithm," Intelligent Systems in Accounting Finance \&amp; Management, December 2019. [4]</a:t>
                      </a:r>
                      <a:endParaRPr sz="1200"/>
                    </a:p>
                  </a:txBody>
                  <a:tcPr marT="91425" marB="91425" marR="91425" marL="91425"/>
                </a:tc>
                <a:tc>
                  <a:txBody>
                    <a:bodyPr/>
                    <a:lstStyle/>
                    <a:p>
                      <a:pPr indent="0" lvl="0" marL="0" rtl="0" algn="l">
                        <a:spcBef>
                          <a:spcPts val="0"/>
                        </a:spcBef>
                        <a:spcAft>
                          <a:spcPts val="0"/>
                        </a:spcAft>
                        <a:buNone/>
                      </a:pPr>
                      <a:r>
                        <a:rPr lang="en" sz="1200"/>
                        <a:t>LSTM, SVM, Random Forest, ANN</a:t>
                      </a:r>
                      <a:endParaRPr sz="1200"/>
                    </a:p>
                  </a:txBody>
                  <a:tcPr marT="91425" marB="91425" marR="91425" marL="91425"/>
                </a:tc>
                <a:tc>
                  <a:txBody>
                    <a:bodyPr/>
                    <a:lstStyle/>
                    <a:p>
                      <a:pPr indent="0" lvl="0" marL="0" rtl="0" algn="l">
                        <a:spcBef>
                          <a:spcPts val="0"/>
                        </a:spcBef>
                        <a:spcAft>
                          <a:spcPts val="0"/>
                        </a:spcAft>
                        <a:buNone/>
                      </a:pPr>
                      <a:r>
                        <a:rPr lang="en" sz="1200"/>
                        <a:t>model yang dibangun dengan metode LSTM adalah yang terbaik dengan mendapatkan hasil MAE, MSE, RMSE berturut-turut ialah: 0.210350, 0.093969, 0.306543.</a:t>
                      </a:r>
                      <a:endParaRPr sz="1200"/>
                    </a:p>
                  </a:txBody>
                  <a:tcPr marT="91425" marB="91425" marR="91425" marL="91425"/>
                </a:tc>
              </a:tr>
              <a:tr h="892075">
                <a:tc>
                  <a:txBody>
                    <a:bodyPr/>
                    <a:lstStyle/>
                    <a:p>
                      <a:pPr indent="0" lvl="0" marL="0" rtl="0" algn="l">
                        <a:spcBef>
                          <a:spcPts val="0"/>
                        </a:spcBef>
                        <a:spcAft>
                          <a:spcPts val="0"/>
                        </a:spcAft>
                        <a:buNone/>
                      </a:pPr>
                      <a:r>
                        <a:rPr lang="en" sz="1200"/>
                        <a:t>S. A. Wadi, M. Almasarweh, A. A. Alsaraireh, "Predicting Close Price Time Series Data Using ARIMA Model," Modern Applied Science, Vol. 12, No. 11, 2018. [3]</a:t>
                      </a:r>
                      <a:endParaRPr sz="1200"/>
                    </a:p>
                  </a:txBody>
                  <a:tcPr marT="91425" marB="91425" marR="91425" marL="91425"/>
                </a:tc>
                <a:tc>
                  <a:txBody>
                    <a:bodyPr/>
                    <a:lstStyle/>
                    <a:p>
                      <a:pPr indent="0" lvl="0" marL="0" rtl="0" algn="l">
                        <a:spcBef>
                          <a:spcPts val="0"/>
                        </a:spcBef>
                        <a:spcAft>
                          <a:spcPts val="0"/>
                        </a:spcAft>
                        <a:buNone/>
                      </a:pPr>
                      <a:r>
                        <a:rPr lang="en" sz="1200"/>
                        <a:t>ARIMA</a:t>
                      </a:r>
                      <a:endParaRPr sz="1200"/>
                    </a:p>
                  </a:txBody>
                  <a:tcPr marT="91425" marB="91425" marR="91425" marL="91425"/>
                </a:tc>
                <a:tc>
                  <a:txBody>
                    <a:bodyPr/>
                    <a:lstStyle/>
                    <a:p>
                      <a:pPr indent="0" lvl="0" marL="0" rtl="0" algn="l">
                        <a:spcBef>
                          <a:spcPts val="0"/>
                        </a:spcBef>
                        <a:spcAft>
                          <a:spcPts val="0"/>
                        </a:spcAft>
                        <a:buNone/>
                      </a:pPr>
                      <a:r>
                        <a:rPr lang="en" sz="1200"/>
                        <a:t>Mencoba nilai parameter ARIMA(p,d,q) antara 0 sampai 2 untuk mencari RMSE yang terendah. Dan mendapatkan RMSE terendah yaitu 4.00, dengan nilai parameter ARIMA(2,1,1)</a:t>
                      </a:r>
                      <a:endParaRPr sz="1200"/>
                    </a:p>
                  </a:txBody>
                  <a:tcPr marT="91425" marB="91425" marR="91425" marL="91425"/>
                </a:tc>
              </a:tr>
              <a:tr h="892075">
                <a:tc>
                  <a:txBody>
                    <a:bodyPr/>
                    <a:lstStyle/>
                    <a:p>
                      <a:pPr indent="0" lvl="0" marL="0" rtl="0" algn="l">
                        <a:spcBef>
                          <a:spcPts val="0"/>
                        </a:spcBef>
                        <a:spcAft>
                          <a:spcPts val="0"/>
                        </a:spcAft>
                        <a:buNone/>
                      </a:pPr>
                      <a:r>
                        <a:rPr lang="en" sz="1200"/>
                        <a:t>H. Roondiwala, H. Patel, S. Varma, ”Predicting Stock Prices Using LSTM,” International Journal of Science and Research, vol. 6, April 2017. [9]</a:t>
                      </a:r>
                      <a:endParaRPr sz="1200"/>
                    </a:p>
                  </a:txBody>
                  <a:tcPr marT="91425" marB="91425" marR="91425" marL="91425"/>
                </a:tc>
                <a:tc>
                  <a:txBody>
                    <a:bodyPr/>
                    <a:lstStyle/>
                    <a:p>
                      <a:pPr indent="0" lvl="0" marL="0" rtl="0" algn="l">
                        <a:spcBef>
                          <a:spcPts val="0"/>
                        </a:spcBef>
                        <a:spcAft>
                          <a:spcPts val="0"/>
                        </a:spcAft>
                        <a:buNone/>
                      </a:pPr>
                      <a:r>
                        <a:rPr lang="en" sz="1200"/>
                        <a:t>LSTM</a:t>
                      </a:r>
                      <a:endParaRPr sz="1200"/>
                    </a:p>
                  </a:txBody>
                  <a:tcPr marT="91425" marB="91425" marR="91425" marL="91425"/>
                </a:tc>
                <a:tc>
                  <a:txBody>
                    <a:bodyPr/>
                    <a:lstStyle/>
                    <a:p>
                      <a:pPr indent="0" lvl="0" marL="0" rtl="0" algn="l">
                        <a:spcBef>
                          <a:spcPts val="0"/>
                        </a:spcBef>
                        <a:spcAft>
                          <a:spcPts val="0"/>
                        </a:spcAft>
                        <a:buNone/>
                      </a:pPr>
                      <a:r>
                        <a:rPr lang="en" sz="1100"/>
                        <a:t>Dengan menggunakan epoch, unit, dan Fitur Selection sebagai indicator untuk mendapatkan RMSE yang terendah dan mendapatkan RMSE training dan testing terendah yaitu 0.00983 dan 0.00859 dengan menggunakan Fitur (</a:t>
                      </a:r>
                      <a:r>
                        <a:rPr i="1" lang="en" sz="1100"/>
                        <a:t>High, Low, Open, Close</a:t>
                      </a:r>
                      <a:r>
                        <a:rPr lang="en" sz="1100"/>
                        <a:t>) dan epoch 500</a:t>
                      </a:r>
                      <a:endParaRPr sz="1200"/>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Time Series</a:t>
            </a:r>
            <a:r>
              <a:rPr lang="en"/>
              <a:t> Dataset</a:t>
            </a:r>
            <a:endParaRPr/>
          </a:p>
        </p:txBody>
      </p:sp>
      <p:sp>
        <p:nvSpPr>
          <p:cNvPr id="274" name="Google Shape;27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i="1" lang="en" sz="1400">
                <a:solidFill>
                  <a:schemeClr val="dk1"/>
                </a:solidFill>
              </a:rPr>
              <a:t>Time series</a:t>
            </a:r>
            <a:r>
              <a:rPr lang="en" sz="1400">
                <a:solidFill>
                  <a:schemeClr val="dk1"/>
                </a:solidFill>
              </a:rPr>
              <a:t> Dataset adalah kumpulan pengamatan yang diperoleh melalui pengukuran berulang berdasarkan waktu.</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Sering diplot melalui grafik </a:t>
            </a:r>
            <a:r>
              <a:rPr i="1" lang="en" sz="1400">
                <a:solidFill>
                  <a:schemeClr val="dk1"/>
                </a:solidFill>
              </a:rPr>
              <a:t>line chart</a:t>
            </a:r>
            <a:endParaRPr i="1" sz="1400">
              <a:solidFill>
                <a:schemeClr val="dk1"/>
              </a:solidFill>
            </a:endParaRPr>
          </a:p>
          <a:p>
            <a:pPr indent="0" lvl="0" marL="0" rtl="0" algn="l">
              <a:spcBef>
                <a:spcPts val="1200"/>
              </a:spcBef>
              <a:spcAft>
                <a:spcPts val="0"/>
              </a:spcAft>
              <a:buNone/>
            </a:pPr>
            <a:r>
              <a:rPr lang="en" sz="1400">
                <a:solidFill>
                  <a:schemeClr val="dk1"/>
                </a:solidFill>
              </a:rPr>
              <a:t>Terdapat 4 macam komponen untuk melakukan analisis </a:t>
            </a:r>
            <a:r>
              <a:rPr i="1" lang="en" sz="1400">
                <a:solidFill>
                  <a:schemeClr val="dk1"/>
                </a:solidFill>
              </a:rPr>
              <a:t>time series</a:t>
            </a:r>
            <a:r>
              <a:rPr lang="en" sz="1400">
                <a:solidFill>
                  <a:schemeClr val="dk1"/>
                </a:solidFill>
              </a:rPr>
              <a:t>:</a:t>
            </a:r>
            <a:endParaRPr sz="1400">
              <a:solidFill>
                <a:schemeClr val="dk1"/>
              </a:solidFill>
            </a:endParaRPr>
          </a:p>
          <a:p>
            <a:pPr indent="-317500" lvl="0" marL="457200" rtl="0" algn="l">
              <a:spcBef>
                <a:spcPts val="1200"/>
              </a:spcBef>
              <a:spcAft>
                <a:spcPts val="0"/>
              </a:spcAft>
              <a:buClr>
                <a:schemeClr val="dk1"/>
              </a:buClr>
              <a:buSzPts val="1400"/>
              <a:buAutoNum type="arabicPeriod"/>
            </a:pPr>
            <a:r>
              <a:rPr lang="en" sz="1400">
                <a:solidFill>
                  <a:schemeClr val="dk1"/>
                </a:solidFill>
              </a:rPr>
              <a:t>Trend</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pic>
        <p:nvPicPr>
          <p:cNvPr id="275" name="Google Shape;275;p40"/>
          <p:cNvPicPr preferRelativeResize="0"/>
          <p:nvPr/>
        </p:nvPicPr>
        <p:blipFill>
          <a:blip r:embed="rId3">
            <a:alphaModFix/>
          </a:blip>
          <a:stretch>
            <a:fillRect/>
          </a:stretch>
        </p:blipFill>
        <p:spPr>
          <a:xfrm>
            <a:off x="1404120" y="2447400"/>
            <a:ext cx="3332325" cy="2525300"/>
          </a:xfrm>
          <a:prstGeom prst="rect">
            <a:avLst/>
          </a:prstGeom>
          <a:noFill/>
          <a:ln>
            <a:noFill/>
          </a:ln>
        </p:spPr>
      </p:pic>
      <p:sp>
        <p:nvSpPr>
          <p:cNvPr id="276" name="Google Shape;276;p40"/>
          <p:cNvSpPr txBox="1"/>
          <p:nvPr>
            <p:ph idx="1" type="body"/>
          </p:nvPr>
        </p:nvSpPr>
        <p:spPr>
          <a:xfrm>
            <a:off x="5143500" y="2447400"/>
            <a:ext cx="3688800" cy="24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rPr>
              <a:t>2. 	Seasonal</a:t>
            </a:r>
            <a:endParaRPr sz="1400">
              <a:solidFill>
                <a:schemeClr val="dk1"/>
              </a:solidFill>
            </a:endParaRPr>
          </a:p>
        </p:txBody>
      </p:sp>
      <p:pic>
        <p:nvPicPr>
          <p:cNvPr id="277" name="Google Shape;277;p40"/>
          <p:cNvPicPr preferRelativeResize="0"/>
          <p:nvPr/>
        </p:nvPicPr>
        <p:blipFill>
          <a:blip r:embed="rId4">
            <a:alphaModFix/>
          </a:blip>
          <a:stretch>
            <a:fillRect/>
          </a:stretch>
        </p:blipFill>
        <p:spPr>
          <a:xfrm>
            <a:off x="5143495" y="2956350"/>
            <a:ext cx="3734425" cy="2068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Time Series</a:t>
            </a:r>
            <a:r>
              <a:rPr lang="en"/>
              <a:t> Dataset (cont)</a:t>
            </a:r>
            <a:endParaRPr/>
          </a:p>
        </p:txBody>
      </p:sp>
      <p:sp>
        <p:nvSpPr>
          <p:cNvPr id="283" name="Google Shape;283;p41"/>
          <p:cNvSpPr txBox="1"/>
          <p:nvPr>
            <p:ph idx="1" type="body"/>
          </p:nvPr>
        </p:nvSpPr>
        <p:spPr>
          <a:xfrm>
            <a:off x="311700" y="542875"/>
            <a:ext cx="3925200" cy="123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chemeClr val="dk1"/>
                </a:solidFill>
              </a:rPr>
              <a:t>3.	Cyclical</a:t>
            </a:r>
            <a:endParaRPr sz="1600">
              <a:solidFill>
                <a:schemeClr val="dk1"/>
              </a:solidFill>
            </a:endParaRPr>
          </a:p>
        </p:txBody>
      </p:sp>
      <p:sp>
        <p:nvSpPr>
          <p:cNvPr id="284" name="Google Shape;284;p41"/>
          <p:cNvSpPr txBox="1"/>
          <p:nvPr>
            <p:ph type="title"/>
          </p:nvPr>
        </p:nvSpPr>
        <p:spPr>
          <a:xfrm>
            <a:off x="4003500" y="2571750"/>
            <a:ext cx="4828800" cy="80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Forecasting Horizon</a:t>
            </a:r>
            <a:endParaRPr/>
          </a:p>
        </p:txBody>
      </p:sp>
      <p:sp>
        <p:nvSpPr>
          <p:cNvPr id="285" name="Google Shape;285;p41"/>
          <p:cNvSpPr txBox="1"/>
          <p:nvPr>
            <p:ph idx="1" type="body"/>
          </p:nvPr>
        </p:nvSpPr>
        <p:spPr>
          <a:xfrm>
            <a:off x="2926325" y="3114825"/>
            <a:ext cx="5906100" cy="220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400">
                <a:solidFill>
                  <a:schemeClr val="dk1"/>
                </a:solidFill>
              </a:rPr>
              <a:t>Forecasting</a:t>
            </a:r>
            <a:r>
              <a:rPr lang="en" sz="1400">
                <a:solidFill>
                  <a:schemeClr val="dk1"/>
                </a:solidFill>
              </a:rPr>
              <a:t> artinya memprediksi sesuatu di masa yang akan datang. </a:t>
            </a:r>
            <a:br>
              <a:rPr lang="en" sz="1400">
                <a:solidFill>
                  <a:schemeClr val="dk1"/>
                </a:solidFill>
              </a:rPr>
            </a:br>
            <a:r>
              <a:rPr i="1" lang="en" sz="1400">
                <a:solidFill>
                  <a:schemeClr val="dk1"/>
                </a:solidFill>
              </a:rPr>
              <a:t>Forecasting Horizon,</a:t>
            </a:r>
            <a:r>
              <a:rPr lang="en" sz="1400">
                <a:solidFill>
                  <a:schemeClr val="dk1"/>
                </a:solidFill>
              </a:rPr>
              <a:t> prediksi yang diklasifikasikan menurut periode waktu.</a:t>
            </a:r>
            <a:br>
              <a:rPr lang="en" sz="1400">
                <a:solidFill>
                  <a:schemeClr val="dk1"/>
                </a:solidFill>
              </a:rPr>
            </a:br>
            <a:r>
              <a:rPr lang="en" sz="1400">
                <a:solidFill>
                  <a:schemeClr val="dk1"/>
                </a:solidFill>
              </a:rPr>
              <a:t>Digolongkan: </a:t>
            </a:r>
            <a:br>
              <a:rPr lang="en" sz="1400">
                <a:solidFill>
                  <a:schemeClr val="dk1"/>
                </a:solidFill>
              </a:rPr>
            </a:br>
            <a:r>
              <a:rPr i="1" lang="en" sz="1400">
                <a:solidFill>
                  <a:schemeClr val="dk1"/>
                </a:solidFill>
              </a:rPr>
              <a:t>Short-term</a:t>
            </a:r>
            <a:r>
              <a:rPr lang="en" sz="1400">
                <a:solidFill>
                  <a:schemeClr val="dk1"/>
                </a:solidFill>
              </a:rPr>
              <a:t> = harian, mingguan</a:t>
            </a:r>
            <a:br>
              <a:rPr lang="en" sz="1400">
                <a:solidFill>
                  <a:schemeClr val="dk1"/>
                </a:solidFill>
              </a:rPr>
            </a:br>
            <a:r>
              <a:rPr i="1" lang="en" sz="1400">
                <a:solidFill>
                  <a:schemeClr val="dk1"/>
                </a:solidFill>
              </a:rPr>
              <a:t>Mid-term</a:t>
            </a:r>
            <a:r>
              <a:rPr lang="en" sz="1400">
                <a:solidFill>
                  <a:schemeClr val="dk1"/>
                </a:solidFill>
              </a:rPr>
              <a:t>= sebulan sampai 3 bulan,</a:t>
            </a:r>
            <a:br>
              <a:rPr lang="en" sz="1400">
                <a:solidFill>
                  <a:schemeClr val="dk1"/>
                </a:solidFill>
              </a:rPr>
            </a:br>
            <a:r>
              <a:rPr i="1" lang="en" sz="1400">
                <a:solidFill>
                  <a:schemeClr val="dk1"/>
                </a:solidFill>
              </a:rPr>
              <a:t>Long-term</a:t>
            </a:r>
            <a:r>
              <a:rPr lang="en" sz="1400">
                <a:solidFill>
                  <a:schemeClr val="dk1"/>
                </a:solidFill>
              </a:rPr>
              <a:t> = setahun</a:t>
            </a:r>
            <a:endParaRPr sz="1400">
              <a:solidFill>
                <a:schemeClr val="dk1"/>
              </a:solidFill>
            </a:endParaRPr>
          </a:p>
        </p:txBody>
      </p:sp>
      <p:pic>
        <p:nvPicPr>
          <p:cNvPr id="286" name="Google Shape;286;p41"/>
          <p:cNvPicPr preferRelativeResize="0"/>
          <p:nvPr/>
        </p:nvPicPr>
        <p:blipFill>
          <a:blip r:embed="rId3">
            <a:alphaModFix/>
          </a:blip>
          <a:stretch>
            <a:fillRect/>
          </a:stretch>
        </p:blipFill>
        <p:spPr>
          <a:xfrm>
            <a:off x="311694" y="894362"/>
            <a:ext cx="2742700" cy="183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Latar Belakang</a:t>
            </a:r>
            <a:endParaRPr/>
          </a:p>
        </p:txBody>
      </p:sp>
      <p:graphicFrame>
        <p:nvGraphicFramePr>
          <p:cNvPr id="73" name="Google Shape;73;p15"/>
          <p:cNvGraphicFramePr/>
          <p:nvPr/>
        </p:nvGraphicFramePr>
        <p:xfrm>
          <a:off x="402400" y="881175"/>
          <a:ext cx="3000000" cy="3000000"/>
        </p:xfrm>
        <a:graphic>
          <a:graphicData uri="http://schemas.openxmlformats.org/drawingml/2006/table">
            <a:tbl>
              <a:tblPr>
                <a:noFill/>
                <a:tableStyleId>{75CE3E52-CAE2-406D-B9EE-82F3343ECD07}</a:tableStyleId>
              </a:tblPr>
              <a:tblGrid>
                <a:gridCol w="1650900"/>
                <a:gridCol w="2029875"/>
                <a:gridCol w="2369450"/>
                <a:gridCol w="2290450"/>
              </a:tblGrid>
              <a:tr h="498900">
                <a:tc>
                  <a:txBody>
                    <a:bodyPr/>
                    <a:lstStyle/>
                    <a:p>
                      <a:pPr indent="0" lvl="0" marL="0" rtl="0" algn="l">
                        <a:spcBef>
                          <a:spcPts val="0"/>
                        </a:spcBef>
                        <a:spcAft>
                          <a:spcPts val="0"/>
                        </a:spcAft>
                        <a:buNone/>
                      </a:pPr>
                      <a:r>
                        <a:rPr lang="en" sz="1100"/>
                        <a:t>Peneliti</a:t>
                      </a:r>
                      <a:endParaRPr sz="1100"/>
                    </a:p>
                  </a:txBody>
                  <a:tcPr marT="91425" marB="91425" marR="91425" marL="91425"/>
                </a:tc>
                <a:tc>
                  <a:txBody>
                    <a:bodyPr/>
                    <a:lstStyle/>
                    <a:p>
                      <a:pPr indent="0" lvl="0" marL="0" rtl="0" algn="l">
                        <a:spcBef>
                          <a:spcPts val="0"/>
                        </a:spcBef>
                        <a:spcAft>
                          <a:spcPts val="0"/>
                        </a:spcAft>
                        <a:buNone/>
                      </a:pPr>
                      <a:r>
                        <a:rPr lang="en" sz="1100"/>
                        <a:t>Tujuan</a:t>
                      </a:r>
                      <a:endParaRPr sz="1100"/>
                    </a:p>
                  </a:txBody>
                  <a:tcPr marT="91425" marB="91425" marR="91425" marL="91425"/>
                </a:tc>
                <a:tc>
                  <a:txBody>
                    <a:bodyPr/>
                    <a:lstStyle/>
                    <a:p>
                      <a:pPr indent="0" lvl="0" marL="0" rtl="0" algn="l">
                        <a:spcBef>
                          <a:spcPts val="0"/>
                        </a:spcBef>
                        <a:spcAft>
                          <a:spcPts val="0"/>
                        </a:spcAft>
                        <a:buNone/>
                      </a:pPr>
                      <a:r>
                        <a:rPr lang="en" sz="1100"/>
                        <a:t>Metode</a:t>
                      </a:r>
                      <a:endParaRPr sz="1100"/>
                    </a:p>
                  </a:txBody>
                  <a:tcPr marT="91425" marB="91425" marR="91425" marL="91425"/>
                </a:tc>
                <a:tc>
                  <a:txBody>
                    <a:bodyPr/>
                    <a:lstStyle/>
                    <a:p>
                      <a:pPr indent="0" lvl="0" marL="0" rtl="0" algn="l">
                        <a:spcBef>
                          <a:spcPts val="0"/>
                        </a:spcBef>
                        <a:spcAft>
                          <a:spcPts val="0"/>
                        </a:spcAft>
                        <a:buNone/>
                      </a:pPr>
                      <a:r>
                        <a:rPr lang="en" sz="1100"/>
                        <a:t>Hasil</a:t>
                      </a:r>
                      <a:endParaRPr sz="1100"/>
                    </a:p>
                  </a:txBody>
                  <a:tcPr marT="91425" marB="91425" marR="91425" marL="91425"/>
                </a:tc>
              </a:tr>
              <a:tr h="685775">
                <a:tc>
                  <a:txBody>
                    <a:bodyPr/>
                    <a:lstStyle/>
                    <a:p>
                      <a:pPr indent="0" lvl="0" marL="0" rtl="0" algn="l">
                        <a:spcBef>
                          <a:spcPts val="0"/>
                        </a:spcBef>
                        <a:spcAft>
                          <a:spcPts val="0"/>
                        </a:spcAft>
                        <a:buNone/>
                      </a:pPr>
                      <a:r>
                        <a:rPr lang="en" sz="1100"/>
                        <a:t>W. Y. Ryusyida, V. Y. Pratama [2]</a:t>
                      </a:r>
                      <a:endParaRPr sz="1100"/>
                    </a:p>
                  </a:txBody>
                  <a:tcPr marT="91425" marB="91425" marR="91425" marL="91425"/>
                </a:tc>
                <a:tc>
                  <a:txBody>
                    <a:bodyPr/>
                    <a:lstStyle/>
                    <a:p>
                      <a:pPr indent="0" lvl="0" marL="0" rtl="0" algn="l">
                        <a:spcBef>
                          <a:spcPts val="0"/>
                        </a:spcBef>
                        <a:spcAft>
                          <a:spcPts val="0"/>
                        </a:spcAft>
                        <a:buNone/>
                      </a:pPr>
                      <a:r>
                        <a:rPr lang="en" sz="1100"/>
                        <a:t>Memprediksi harga saham Garuda Indonesia di Tengah Pandemi COVID-19 </a:t>
                      </a:r>
                      <a:endParaRPr sz="1100"/>
                    </a:p>
                  </a:txBody>
                  <a:tcPr marT="91425" marB="91425" marR="91425" marL="91425"/>
                </a:tc>
                <a:tc>
                  <a:txBody>
                    <a:bodyPr/>
                    <a:lstStyle/>
                    <a:p>
                      <a:pPr indent="0" lvl="0" marL="0" rtl="0" algn="l">
                        <a:spcBef>
                          <a:spcPts val="0"/>
                        </a:spcBef>
                        <a:spcAft>
                          <a:spcPts val="0"/>
                        </a:spcAft>
                        <a:buNone/>
                      </a:pPr>
                      <a:r>
                        <a:rPr lang="en" sz="1100"/>
                        <a:t>ARIMA dengan berbagai macam nilai orde (p,d,q)</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highlight>
                            <a:srgbClr val="FFFFFF"/>
                          </a:highlight>
                        </a:rPr>
                        <a:t>ARIMA(3,1,2) dengan hasil nilai RMSE yaitu 38.03</a:t>
                      </a:r>
                      <a:endParaRPr sz="1100"/>
                    </a:p>
                  </a:txBody>
                  <a:tcPr marT="91425" marB="91425" marR="91425" marL="91425"/>
                </a:tc>
              </a:tr>
              <a:tr h="685775">
                <a:tc>
                  <a:txBody>
                    <a:bodyPr/>
                    <a:lstStyle/>
                    <a:p>
                      <a:pPr indent="0" lvl="0" marL="0" rtl="0" algn="l">
                        <a:spcBef>
                          <a:spcPts val="0"/>
                        </a:spcBef>
                        <a:spcAft>
                          <a:spcPts val="0"/>
                        </a:spcAft>
                        <a:buNone/>
                      </a:pPr>
                      <a:r>
                        <a:rPr lang="en" sz="1100">
                          <a:solidFill>
                            <a:schemeClr val="dk1"/>
                          </a:solidFill>
                          <a:highlight>
                            <a:srgbClr val="FFFFFF"/>
                          </a:highlight>
                        </a:rPr>
                        <a:t>S. A. Wadi, M. Almasarweh &amp; A. A. Alsaraireh [3]</a:t>
                      </a:r>
                      <a:endParaRPr sz="1100"/>
                    </a:p>
                  </a:txBody>
                  <a:tcPr marT="91425" marB="91425" marR="91425" marL="91425"/>
                </a:tc>
                <a:tc>
                  <a:txBody>
                    <a:bodyPr/>
                    <a:lstStyle/>
                    <a:p>
                      <a:pPr indent="0" lvl="0" marL="0" rtl="0" algn="l">
                        <a:spcBef>
                          <a:spcPts val="0"/>
                        </a:spcBef>
                        <a:spcAft>
                          <a:spcPts val="0"/>
                        </a:spcAft>
                        <a:buNone/>
                      </a:pPr>
                      <a:r>
                        <a:rPr lang="en" sz="1100"/>
                        <a:t>Memprediksi harga </a:t>
                      </a:r>
                      <a:r>
                        <a:rPr lang="en" sz="1100">
                          <a:solidFill>
                            <a:schemeClr val="dk1"/>
                          </a:solidFill>
                          <a:highlight>
                            <a:srgbClr val="FFFFFF"/>
                          </a:highlight>
                        </a:rPr>
                        <a:t>Amman Stock Exchange (ASE) dari Jan. 2010 sampai Jan. 2018</a:t>
                      </a:r>
                      <a:endParaRPr sz="1100"/>
                    </a:p>
                  </a:txBody>
                  <a:tcPr marT="91425" marB="91425" marR="91425" marL="91425"/>
                </a:tc>
                <a:tc>
                  <a:txBody>
                    <a:bodyPr/>
                    <a:lstStyle/>
                    <a:p>
                      <a:pPr indent="0" lvl="0" marL="0" rtl="0" algn="l">
                        <a:spcBef>
                          <a:spcPts val="0"/>
                        </a:spcBef>
                        <a:spcAft>
                          <a:spcPts val="0"/>
                        </a:spcAft>
                        <a:buNone/>
                      </a:pPr>
                      <a:r>
                        <a:rPr lang="en" sz="1100"/>
                        <a:t>ARIMA dengan berbagai macam nilai orde (p,d,q)</a:t>
                      </a:r>
                      <a:endParaRPr sz="1100"/>
                    </a:p>
                  </a:txBody>
                  <a:tcPr marT="91425" marB="91425" marR="91425" marL="91425"/>
                </a:tc>
                <a:tc>
                  <a:txBody>
                    <a:bodyPr/>
                    <a:lstStyle/>
                    <a:p>
                      <a:pPr indent="0" lvl="0" marL="0" rtl="0" algn="l">
                        <a:spcBef>
                          <a:spcPts val="0"/>
                        </a:spcBef>
                        <a:spcAft>
                          <a:spcPts val="0"/>
                        </a:spcAft>
                        <a:buNone/>
                      </a:pPr>
                      <a:r>
                        <a:rPr lang="en" sz="1100"/>
                        <a:t>ARIMA(2,1,1) dengan hasil nilai RMSE yaitu 4.00</a:t>
                      </a:r>
                      <a:endParaRPr sz="1100"/>
                    </a:p>
                  </a:txBody>
                  <a:tcPr marT="91425" marB="91425" marR="91425" marL="91425"/>
                </a:tc>
              </a:tr>
              <a:tr h="1188700">
                <a:tc>
                  <a:txBody>
                    <a:bodyPr/>
                    <a:lstStyle/>
                    <a:p>
                      <a:pPr indent="0" lvl="0" marL="0" rtl="0" algn="l">
                        <a:spcBef>
                          <a:spcPts val="0"/>
                        </a:spcBef>
                        <a:spcAft>
                          <a:spcPts val="0"/>
                        </a:spcAft>
                        <a:buNone/>
                      </a:pPr>
                      <a:r>
                        <a:rPr lang="en" sz="1100">
                          <a:solidFill>
                            <a:schemeClr val="dk1"/>
                          </a:solidFill>
                          <a:highlight>
                            <a:srgbClr val="FFFFFF"/>
                          </a:highlight>
                        </a:rPr>
                        <a:t>M. Nikou, G. Mansourfar, J. Bagherzadeh [4]</a:t>
                      </a:r>
                      <a:endParaRPr sz="1100"/>
                    </a:p>
                  </a:txBody>
                  <a:tcPr marT="91425" marB="91425" marR="91425" marL="91425"/>
                </a:tc>
                <a:tc>
                  <a:txBody>
                    <a:bodyPr/>
                    <a:lstStyle/>
                    <a:p>
                      <a:pPr indent="0" lvl="0" marL="0" rtl="0" algn="l">
                        <a:spcBef>
                          <a:spcPts val="0"/>
                        </a:spcBef>
                        <a:spcAft>
                          <a:spcPts val="0"/>
                        </a:spcAft>
                        <a:buNone/>
                      </a:pPr>
                      <a:r>
                        <a:rPr lang="en" sz="1100"/>
                        <a:t>Memprediksi harga saham dengan membandingkan metode </a:t>
                      </a:r>
                      <a:r>
                        <a:rPr i="1" lang="en" sz="1100"/>
                        <a:t>Machine Learning </a:t>
                      </a:r>
                      <a:r>
                        <a:rPr lang="en" sz="1100"/>
                        <a:t>dan </a:t>
                      </a:r>
                      <a:r>
                        <a:rPr i="1" lang="en" sz="1100"/>
                        <a:t>Deep Learning</a:t>
                      </a:r>
                      <a:endParaRPr i="1" sz="1100"/>
                    </a:p>
                  </a:txBody>
                  <a:tcPr marT="91425" marB="91425" marR="91425" marL="91425"/>
                </a:tc>
                <a:tc>
                  <a:txBody>
                    <a:bodyPr/>
                    <a:lstStyle/>
                    <a:p>
                      <a:pPr indent="0" lvl="0" marL="0" rtl="0" algn="l">
                        <a:spcBef>
                          <a:spcPts val="0"/>
                        </a:spcBef>
                        <a:spcAft>
                          <a:spcPts val="0"/>
                        </a:spcAft>
                        <a:buNone/>
                      </a:pPr>
                      <a:r>
                        <a:rPr lang="en" sz="1100"/>
                        <a:t>ANN, Random Forest, SVM, dan LSTM</a:t>
                      </a:r>
                      <a:endParaRPr sz="1100"/>
                    </a:p>
                  </a:txBody>
                  <a:tcPr marT="91425" marB="91425" marR="91425" marL="91425"/>
                </a:tc>
                <a:tc>
                  <a:txBody>
                    <a:bodyPr/>
                    <a:lstStyle/>
                    <a:p>
                      <a:pPr indent="0" lvl="0" marL="0" rtl="0" algn="l">
                        <a:spcBef>
                          <a:spcPts val="0"/>
                        </a:spcBef>
                        <a:spcAft>
                          <a:spcPts val="0"/>
                        </a:spcAft>
                        <a:buNone/>
                      </a:pPr>
                      <a:r>
                        <a:rPr lang="en" sz="1100"/>
                        <a:t>RMSE dari masing-masing metode:</a:t>
                      </a:r>
                      <a:endParaRPr sz="1100"/>
                    </a:p>
                    <a:p>
                      <a:pPr indent="0" lvl="0" marL="0" rtl="0" algn="l">
                        <a:spcBef>
                          <a:spcPts val="0"/>
                        </a:spcBef>
                        <a:spcAft>
                          <a:spcPts val="0"/>
                        </a:spcAft>
                        <a:buNone/>
                      </a:pPr>
                      <a:r>
                        <a:rPr lang="en" sz="1100"/>
                        <a:t>ANN: 0.454131</a:t>
                      </a:r>
                      <a:endParaRPr sz="1100"/>
                    </a:p>
                    <a:p>
                      <a:pPr indent="0" lvl="0" marL="0" rtl="0" algn="l">
                        <a:spcBef>
                          <a:spcPts val="0"/>
                        </a:spcBef>
                        <a:spcAft>
                          <a:spcPts val="0"/>
                        </a:spcAft>
                        <a:buNone/>
                      </a:pPr>
                      <a:r>
                        <a:rPr lang="en" sz="1100"/>
                        <a:t>Random Forest: 0.389482</a:t>
                      </a:r>
                      <a:endParaRPr sz="1100"/>
                    </a:p>
                    <a:p>
                      <a:pPr indent="0" lvl="0" marL="0" rtl="0" algn="l">
                        <a:spcBef>
                          <a:spcPts val="0"/>
                        </a:spcBef>
                        <a:spcAft>
                          <a:spcPts val="0"/>
                        </a:spcAft>
                        <a:buNone/>
                      </a:pPr>
                      <a:r>
                        <a:rPr lang="en" sz="1100"/>
                        <a:t>SVM: 0.340657</a:t>
                      </a:r>
                      <a:endParaRPr sz="1100"/>
                    </a:p>
                    <a:p>
                      <a:pPr indent="0" lvl="0" marL="0" rtl="0" algn="l">
                        <a:spcBef>
                          <a:spcPts val="0"/>
                        </a:spcBef>
                        <a:spcAft>
                          <a:spcPts val="0"/>
                        </a:spcAft>
                        <a:buNone/>
                      </a:pPr>
                      <a:r>
                        <a:rPr lang="en" sz="1100"/>
                        <a:t>LSTM: 0.306543</a:t>
                      </a:r>
                      <a:endParaRPr sz="1100"/>
                    </a:p>
                  </a:txBody>
                  <a:tcPr marT="91425" marB="91425" marR="91425" marL="91425"/>
                </a:tc>
              </a:tr>
              <a:tr h="479750">
                <a:tc>
                  <a:txBody>
                    <a:bodyPr/>
                    <a:lstStyle/>
                    <a:p>
                      <a:pPr indent="0" lvl="0" marL="0" rtl="0" algn="l">
                        <a:spcBef>
                          <a:spcPts val="0"/>
                        </a:spcBef>
                        <a:spcAft>
                          <a:spcPts val="0"/>
                        </a:spcAft>
                        <a:buNone/>
                      </a:pPr>
                      <a:r>
                        <a:rPr lang="en" sz="1100">
                          <a:solidFill>
                            <a:schemeClr val="dk1"/>
                          </a:solidFill>
                          <a:highlight>
                            <a:srgbClr val="FFFFFF"/>
                          </a:highlight>
                        </a:rPr>
                        <a:t>M. Nabipour, P. Nayyeri, H. Jabani, A. Mosavi, E. Salwana, Shahab S [5]</a:t>
                      </a:r>
                      <a:endParaRPr sz="1100"/>
                    </a:p>
                  </a:txBody>
                  <a:tcPr marT="91425" marB="91425" marR="91425" marL="91425"/>
                </a:tc>
                <a:tc>
                  <a:txBody>
                    <a:bodyPr/>
                    <a:lstStyle/>
                    <a:p>
                      <a:pPr indent="0" lvl="0" marL="0" rtl="0" algn="l">
                        <a:spcBef>
                          <a:spcPts val="0"/>
                        </a:spcBef>
                        <a:spcAft>
                          <a:spcPts val="0"/>
                        </a:spcAft>
                        <a:buNone/>
                      </a:pPr>
                      <a:r>
                        <a:rPr lang="en" sz="1100"/>
                        <a:t>Memprediksi harga saham dengan berbagai metode </a:t>
                      </a:r>
                      <a:r>
                        <a:rPr i="1" lang="en" sz="1100"/>
                        <a:t>Machine Learning</a:t>
                      </a:r>
                      <a:r>
                        <a:rPr lang="en" sz="1100"/>
                        <a:t> dan </a:t>
                      </a:r>
                      <a:r>
                        <a:rPr i="1" lang="en" sz="1100"/>
                        <a:t>Deep Learning</a:t>
                      </a:r>
                      <a:endParaRPr i="1" sz="1100"/>
                    </a:p>
                  </a:txBody>
                  <a:tcPr marT="91425" marB="91425" marR="91425" marL="91425"/>
                </a:tc>
                <a:tc>
                  <a:txBody>
                    <a:bodyPr/>
                    <a:lstStyle/>
                    <a:p>
                      <a:pPr indent="0" lvl="0" marL="0" rtl="0" algn="l">
                        <a:spcBef>
                          <a:spcPts val="0"/>
                        </a:spcBef>
                        <a:spcAft>
                          <a:spcPts val="0"/>
                        </a:spcAft>
                        <a:buNone/>
                      </a:pPr>
                      <a:r>
                        <a:rPr lang="en" sz="1150">
                          <a:solidFill>
                            <a:schemeClr val="dk1"/>
                          </a:solidFill>
                          <a:highlight>
                            <a:srgbClr val="FFFFFF"/>
                          </a:highlight>
                        </a:rPr>
                        <a:t>Decision Tree, Bagging, Random Forest, AdaBoost, Gradient Boosting, XGBoost, Neural Network-based algorithms(ANN, RNN, LSTM)</a:t>
                      </a:r>
                      <a:endParaRPr sz="1100"/>
                    </a:p>
                  </a:txBody>
                  <a:tcPr marT="91425" marB="91425" marR="91425" marL="91425"/>
                </a:tc>
                <a:tc>
                  <a:txBody>
                    <a:bodyPr/>
                    <a:lstStyle/>
                    <a:p>
                      <a:pPr indent="0" lvl="0" marL="0" rtl="0" algn="l">
                        <a:spcBef>
                          <a:spcPts val="0"/>
                        </a:spcBef>
                        <a:spcAft>
                          <a:spcPts val="0"/>
                        </a:spcAft>
                        <a:buNone/>
                      </a:pPr>
                      <a:r>
                        <a:rPr lang="en" sz="1000"/>
                        <a:t>LSTM:</a:t>
                      </a:r>
                      <a:endParaRPr sz="1000"/>
                    </a:p>
                    <a:p>
                      <a:pPr indent="0" lvl="0" marL="0" rtl="0" algn="l">
                        <a:spcBef>
                          <a:spcPts val="0"/>
                        </a:spcBef>
                        <a:spcAft>
                          <a:spcPts val="0"/>
                        </a:spcAft>
                        <a:buNone/>
                      </a:pPr>
                      <a:r>
                        <a:rPr lang="en" sz="1000"/>
                        <a:t>Nilai MAPE, MAE, RMSE, MSE berturut: </a:t>
                      </a:r>
                      <a:r>
                        <a:rPr lang="en" sz="1000">
                          <a:solidFill>
                            <a:schemeClr val="dk1"/>
                          </a:solidFill>
                        </a:rPr>
                        <a:t>0.77, 10.03, 0.0121, 376.82</a:t>
                      </a:r>
                      <a:endParaRPr sz="1000"/>
                    </a:p>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Analisis Masalah</a:t>
            </a:r>
            <a:endParaRPr/>
          </a:p>
        </p:txBody>
      </p:sp>
      <p:sp>
        <p:nvSpPr>
          <p:cNvPr id="292" name="Google Shape;29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Banyak Penelitian yang menggunakan metode </a:t>
            </a:r>
            <a:r>
              <a:rPr i="1" lang="en" sz="1400">
                <a:solidFill>
                  <a:schemeClr val="dk1"/>
                </a:solidFill>
              </a:rPr>
              <a:t>forecasting </a:t>
            </a:r>
            <a:r>
              <a:rPr lang="en" sz="1400">
                <a:solidFill>
                  <a:schemeClr val="dk1"/>
                </a:solidFill>
              </a:rPr>
              <a:t>dengan Machine Learning, deep learning, atau Traditional forecasting(ARIMA)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Penelitian ini akan membangun, menguji, dan membandingkan antara model LSTM dan ARIMA.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Input pada penelitian ini adalah variabel-variabel dari dataset harga saham: Date, Open, High, Low, Close, Volume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Outputnya hasil prediksi dan mendapatkan hasil pengukuran berupa RMSE, MAE, MAPE</a:t>
            </a:r>
            <a:endParaRPr sz="1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79850" y="144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Kerangka Pemikiran</a:t>
            </a:r>
            <a:endParaRPr/>
          </a:p>
        </p:txBody>
      </p:sp>
      <p:sp>
        <p:nvSpPr>
          <p:cNvPr id="298" name="Google Shape;29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43"/>
          <p:cNvPicPr preferRelativeResize="0"/>
          <p:nvPr/>
        </p:nvPicPr>
        <p:blipFill>
          <a:blip r:embed="rId3">
            <a:alphaModFix/>
          </a:blip>
          <a:stretch>
            <a:fillRect/>
          </a:stretch>
        </p:blipFill>
        <p:spPr>
          <a:xfrm>
            <a:off x="379850" y="717455"/>
            <a:ext cx="8273574" cy="4286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Urutan Proses Global</a:t>
            </a:r>
            <a:endParaRPr/>
          </a:p>
        </p:txBody>
      </p:sp>
      <p:sp>
        <p:nvSpPr>
          <p:cNvPr id="305" name="Google Shape;30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6" name="Google Shape;306;p44"/>
          <p:cNvPicPr preferRelativeResize="0"/>
          <p:nvPr/>
        </p:nvPicPr>
        <p:blipFill>
          <a:blip r:embed="rId3">
            <a:alphaModFix/>
          </a:blip>
          <a:stretch>
            <a:fillRect/>
          </a:stretch>
        </p:blipFill>
        <p:spPr>
          <a:xfrm>
            <a:off x="4330675" y="0"/>
            <a:ext cx="3248024" cy="5041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10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Proses Training</a:t>
            </a:r>
            <a:endParaRPr/>
          </a:p>
        </p:txBody>
      </p:sp>
      <p:sp>
        <p:nvSpPr>
          <p:cNvPr id="312" name="Google Shape;31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3" name="Google Shape;313;p45"/>
          <p:cNvPicPr preferRelativeResize="0"/>
          <p:nvPr/>
        </p:nvPicPr>
        <p:blipFill>
          <a:blip r:embed="rId3">
            <a:alphaModFix/>
          </a:blip>
          <a:stretch>
            <a:fillRect/>
          </a:stretch>
        </p:blipFill>
        <p:spPr>
          <a:xfrm>
            <a:off x="920053" y="847938"/>
            <a:ext cx="7089100" cy="4025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Proses Testing</a:t>
            </a:r>
            <a:endParaRPr/>
          </a:p>
        </p:txBody>
      </p:sp>
      <p:sp>
        <p:nvSpPr>
          <p:cNvPr id="319" name="Google Shape;31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46"/>
          <p:cNvPicPr preferRelativeResize="0"/>
          <p:nvPr/>
        </p:nvPicPr>
        <p:blipFill>
          <a:blip r:embed="rId3">
            <a:alphaModFix/>
          </a:blip>
          <a:stretch>
            <a:fillRect/>
          </a:stretch>
        </p:blipFill>
        <p:spPr>
          <a:xfrm>
            <a:off x="668100" y="1152475"/>
            <a:ext cx="7458475" cy="3696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142125" y="131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Saham</a:t>
            </a:r>
            <a:endParaRPr/>
          </a:p>
        </p:txBody>
      </p:sp>
      <p:sp>
        <p:nvSpPr>
          <p:cNvPr id="326" name="Google Shape;326;p47"/>
          <p:cNvSpPr txBox="1"/>
          <p:nvPr>
            <p:ph idx="1" type="body"/>
          </p:nvPr>
        </p:nvSpPr>
        <p:spPr>
          <a:xfrm>
            <a:off x="-65225" y="769875"/>
            <a:ext cx="4787100" cy="3117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Dataset didapatkan dari Situs Yahoo Finance [18]</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Rentang waktu data: </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Short Term: 1 Januari 2017 - 31 Maret 2017 =&gt; Training() || Testing()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Mid Term: 1 Januari 2017 - 31 Desember 2017 =&gt; Training() || Testing()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Long Term: 1 Januari 2017 - 31 Desember 2021 =&gt; Training() || Testing()</a:t>
            </a:r>
            <a:endParaRPr>
              <a:solidFill>
                <a:schemeClr val="dk1"/>
              </a:solidFill>
            </a:endParaRPr>
          </a:p>
          <a:p>
            <a:pPr indent="0" lvl="0" marL="0" rtl="0" algn="l">
              <a:spcBef>
                <a:spcPts val="1200"/>
              </a:spcBef>
              <a:spcAft>
                <a:spcPts val="1200"/>
              </a:spcAft>
              <a:buNone/>
            </a:pPr>
            <a:r>
              <a:t/>
            </a:r>
            <a:endParaRPr sz="1400">
              <a:solidFill>
                <a:schemeClr val="dk1"/>
              </a:solidFill>
            </a:endParaRPr>
          </a:p>
        </p:txBody>
      </p:sp>
      <p:sp>
        <p:nvSpPr>
          <p:cNvPr id="327" name="Google Shape;327;p47"/>
          <p:cNvSpPr txBox="1"/>
          <p:nvPr>
            <p:ph idx="1" type="body"/>
          </p:nvPr>
        </p:nvSpPr>
        <p:spPr>
          <a:xfrm>
            <a:off x="4986975" y="195350"/>
            <a:ext cx="4082700" cy="2439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Dataset yang diambil dari perusahaan sektor FMCG: </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Blue Chip: PT. Unilever(UNVR), PT. Gudang Garam(GGRM)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Gorengan: PT. Prasidha Aneka Niaga(PSDN)</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Memiliki 6 Variabel: Date, Open, High, Low, Close, Volume</a:t>
            </a:r>
            <a:endParaRPr sz="1400">
              <a:solidFill>
                <a:schemeClr val="dk1"/>
              </a:solidFill>
            </a:endParaRPr>
          </a:p>
        </p:txBody>
      </p:sp>
      <p:pic>
        <p:nvPicPr>
          <p:cNvPr id="328" name="Google Shape;328;p47"/>
          <p:cNvPicPr preferRelativeResize="0"/>
          <p:nvPr/>
        </p:nvPicPr>
        <p:blipFill>
          <a:blip r:embed="rId3">
            <a:alphaModFix/>
          </a:blip>
          <a:stretch>
            <a:fillRect/>
          </a:stretch>
        </p:blipFill>
        <p:spPr>
          <a:xfrm>
            <a:off x="5287650" y="2305125"/>
            <a:ext cx="3595825" cy="283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Proses Training</a:t>
            </a:r>
            <a:endParaRPr/>
          </a:p>
        </p:txBody>
      </p:sp>
      <p:sp>
        <p:nvSpPr>
          <p:cNvPr id="334" name="Google Shape;33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48"/>
          <p:cNvPicPr preferRelativeResize="0"/>
          <p:nvPr/>
        </p:nvPicPr>
        <p:blipFill>
          <a:blip r:embed="rId3">
            <a:alphaModFix/>
          </a:blip>
          <a:stretch>
            <a:fillRect/>
          </a:stretch>
        </p:blipFill>
        <p:spPr>
          <a:xfrm>
            <a:off x="1093325" y="1104100"/>
            <a:ext cx="6957349" cy="391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28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Proses Testing</a:t>
            </a:r>
            <a:endParaRPr/>
          </a:p>
        </p:txBody>
      </p:sp>
      <p:sp>
        <p:nvSpPr>
          <p:cNvPr id="341" name="Google Shape;34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2" name="Google Shape;342;p49"/>
          <p:cNvPicPr preferRelativeResize="0"/>
          <p:nvPr/>
        </p:nvPicPr>
        <p:blipFill>
          <a:blip r:embed="rId3">
            <a:alphaModFix/>
          </a:blip>
          <a:stretch>
            <a:fillRect/>
          </a:stretch>
        </p:blipFill>
        <p:spPr>
          <a:xfrm>
            <a:off x="479125" y="1152475"/>
            <a:ext cx="7607576" cy="3776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type="title"/>
          </p:nvPr>
        </p:nvSpPr>
        <p:spPr>
          <a:xfrm>
            <a:off x="311700" y="26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Normalisasi Min-max</a:t>
            </a:r>
            <a:endParaRPr/>
          </a:p>
        </p:txBody>
      </p:sp>
      <p:sp>
        <p:nvSpPr>
          <p:cNvPr id="348" name="Google Shape;348;p50"/>
          <p:cNvSpPr txBox="1"/>
          <p:nvPr>
            <p:ph idx="1" type="body"/>
          </p:nvPr>
        </p:nvSpPr>
        <p:spPr>
          <a:xfrm>
            <a:off x="5961200" y="1278863"/>
            <a:ext cx="2792700" cy="321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50"/>
          <p:cNvPicPr preferRelativeResize="0"/>
          <p:nvPr/>
        </p:nvPicPr>
        <p:blipFill>
          <a:blip r:embed="rId3">
            <a:alphaModFix/>
          </a:blip>
          <a:stretch>
            <a:fillRect/>
          </a:stretch>
        </p:blipFill>
        <p:spPr>
          <a:xfrm>
            <a:off x="311700" y="1152476"/>
            <a:ext cx="5315675" cy="3047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311700" y="26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Normalisasi Min-max</a:t>
            </a:r>
            <a:endParaRPr/>
          </a:p>
        </p:txBody>
      </p:sp>
      <p:sp>
        <p:nvSpPr>
          <p:cNvPr id="355" name="Google Shape;355;p51"/>
          <p:cNvSpPr txBox="1"/>
          <p:nvPr>
            <p:ph idx="1" type="body"/>
          </p:nvPr>
        </p:nvSpPr>
        <p:spPr>
          <a:xfrm>
            <a:off x="5961200" y="1278863"/>
            <a:ext cx="2792700" cy="321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51"/>
          <p:cNvPicPr preferRelativeResize="0"/>
          <p:nvPr/>
        </p:nvPicPr>
        <p:blipFill>
          <a:blip r:embed="rId3">
            <a:alphaModFix/>
          </a:blip>
          <a:stretch>
            <a:fillRect/>
          </a:stretch>
        </p:blipFill>
        <p:spPr>
          <a:xfrm>
            <a:off x="4291876" y="1294563"/>
            <a:ext cx="4540425" cy="3368062"/>
          </a:xfrm>
          <a:prstGeom prst="rect">
            <a:avLst/>
          </a:prstGeom>
          <a:noFill/>
          <a:ln>
            <a:noFill/>
          </a:ln>
        </p:spPr>
      </p:pic>
      <p:pic>
        <p:nvPicPr>
          <p:cNvPr id="357" name="Google Shape;357;p51"/>
          <p:cNvPicPr preferRelativeResize="0"/>
          <p:nvPr/>
        </p:nvPicPr>
        <p:blipFill>
          <a:blip r:embed="rId4">
            <a:alphaModFix/>
          </a:blip>
          <a:stretch>
            <a:fillRect/>
          </a:stretch>
        </p:blipFill>
        <p:spPr>
          <a:xfrm>
            <a:off x="152150" y="1465901"/>
            <a:ext cx="3832761" cy="302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645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Latar Belakang</a:t>
            </a:r>
            <a:endParaRPr sz="2320"/>
          </a:p>
        </p:txBody>
      </p:sp>
      <p:graphicFrame>
        <p:nvGraphicFramePr>
          <p:cNvPr id="79" name="Google Shape;79;p16"/>
          <p:cNvGraphicFramePr/>
          <p:nvPr/>
        </p:nvGraphicFramePr>
        <p:xfrm>
          <a:off x="402400" y="423975"/>
          <a:ext cx="3000000" cy="3000000"/>
        </p:xfrm>
        <a:graphic>
          <a:graphicData uri="http://schemas.openxmlformats.org/drawingml/2006/table">
            <a:tbl>
              <a:tblPr>
                <a:noFill/>
                <a:tableStyleId>{75CE3E52-CAE2-406D-B9EE-82F3343ECD07}</a:tableStyleId>
              </a:tblPr>
              <a:tblGrid>
                <a:gridCol w="1650900"/>
                <a:gridCol w="2029875"/>
                <a:gridCol w="2369450"/>
                <a:gridCol w="2290450"/>
              </a:tblGrid>
              <a:tr h="331100">
                <a:tc>
                  <a:txBody>
                    <a:bodyPr/>
                    <a:lstStyle/>
                    <a:p>
                      <a:pPr indent="0" lvl="0" marL="0" rtl="0" algn="l">
                        <a:spcBef>
                          <a:spcPts val="0"/>
                        </a:spcBef>
                        <a:spcAft>
                          <a:spcPts val="0"/>
                        </a:spcAft>
                        <a:buNone/>
                      </a:pPr>
                      <a:r>
                        <a:rPr lang="en" sz="1100"/>
                        <a:t>Peneliti</a:t>
                      </a:r>
                      <a:endParaRPr sz="1100"/>
                    </a:p>
                  </a:txBody>
                  <a:tcPr marT="91425" marB="91425" marR="91425" marL="91425"/>
                </a:tc>
                <a:tc>
                  <a:txBody>
                    <a:bodyPr/>
                    <a:lstStyle/>
                    <a:p>
                      <a:pPr indent="0" lvl="0" marL="0" rtl="0" algn="l">
                        <a:spcBef>
                          <a:spcPts val="0"/>
                        </a:spcBef>
                        <a:spcAft>
                          <a:spcPts val="0"/>
                        </a:spcAft>
                        <a:buNone/>
                      </a:pPr>
                      <a:r>
                        <a:rPr lang="en" sz="1100"/>
                        <a:t>Tujuan</a:t>
                      </a:r>
                      <a:endParaRPr sz="1100"/>
                    </a:p>
                  </a:txBody>
                  <a:tcPr marT="91425" marB="91425" marR="91425" marL="91425"/>
                </a:tc>
                <a:tc>
                  <a:txBody>
                    <a:bodyPr/>
                    <a:lstStyle/>
                    <a:p>
                      <a:pPr indent="0" lvl="0" marL="0" rtl="0" algn="l">
                        <a:spcBef>
                          <a:spcPts val="0"/>
                        </a:spcBef>
                        <a:spcAft>
                          <a:spcPts val="0"/>
                        </a:spcAft>
                        <a:buNone/>
                      </a:pPr>
                      <a:r>
                        <a:rPr lang="en" sz="1100"/>
                        <a:t>Metode</a:t>
                      </a:r>
                      <a:endParaRPr sz="1100"/>
                    </a:p>
                  </a:txBody>
                  <a:tcPr marT="91425" marB="91425" marR="91425" marL="91425"/>
                </a:tc>
                <a:tc>
                  <a:txBody>
                    <a:bodyPr/>
                    <a:lstStyle/>
                    <a:p>
                      <a:pPr indent="0" lvl="0" marL="0" rtl="0" algn="l">
                        <a:spcBef>
                          <a:spcPts val="0"/>
                        </a:spcBef>
                        <a:spcAft>
                          <a:spcPts val="0"/>
                        </a:spcAft>
                        <a:buNone/>
                      </a:pPr>
                      <a:r>
                        <a:rPr lang="en" sz="1100"/>
                        <a:t>Hasil</a:t>
                      </a:r>
                      <a:endParaRPr sz="1100"/>
                    </a:p>
                  </a:txBody>
                  <a:tcPr marT="91425" marB="91425" marR="91425" marL="91425"/>
                </a:tc>
              </a:tr>
              <a:tr h="685775">
                <a:tc>
                  <a:txBody>
                    <a:bodyPr/>
                    <a:lstStyle/>
                    <a:p>
                      <a:pPr indent="0" lvl="0" marL="0" rtl="0" algn="l">
                        <a:spcBef>
                          <a:spcPts val="0"/>
                        </a:spcBef>
                        <a:spcAft>
                          <a:spcPts val="0"/>
                        </a:spcAft>
                        <a:buNone/>
                      </a:pPr>
                      <a:r>
                        <a:rPr lang="en" sz="1100">
                          <a:solidFill>
                            <a:schemeClr val="dk1"/>
                          </a:solidFill>
                          <a:highlight>
                            <a:srgbClr val="FFFFFF"/>
                          </a:highlight>
                        </a:rPr>
                        <a:t>W. Hastomo, A. S. B. Karno, N. Kalbuana, E. Nisfiani, E. T. P. Lussiana [6]</a:t>
                      </a:r>
                      <a:endParaRPr sz="1100"/>
                    </a:p>
                  </a:txBody>
                  <a:tcPr marT="91425" marB="91425" marR="91425" marL="91425"/>
                </a:tc>
                <a:tc>
                  <a:txBody>
                    <a:bodyPr/>
                    <a:lstStyle/>
                    <a:p>
                      <a:pPr indent="0" lvl="0" marL="0" rtl="0" algn="l">
                        <a:spcBef>
                          <a:spcPts val="0"/>
                        </a:spcBef>
                        <a:spcAft>
                          <a:spcPts val="0"/>
                        </a:spcAft>
                        <a:buNone/>
                      </a:pPr>
                      <a:r>
                        <a:rPr lang="en" sz="1100"/>
                        <a:t>Memprediksi harga saham di masa pandemi COVID-19, dengan menggabungkan metode LSTM dan GRU</a:t>
                      </a:r>
                      <a:endParaRPr sz="1100"/>
                    </a:p>
                  </a:txBody>
                  <a:tcPr marT="91425" marB="91425" marR="91425" marL="91425"/>
                </a:tc>
                <a:tc>
                  <a:txBody>
                    <a:bodyPr/>
                    <a:lstStyle/>
                    <a:p>
                      <a:pPr indent="0" lvl="0" marL="0" rtl="0" algn="l">
                        <a:spcBef>
                          <a:spcPts val="0"/>
                        </a:spcBef>
                        <a:spcAft>
                          <a:spcPts val="0"/>
                        </a:spcAft>
                        <a:buNone/>
                      </a:pPr>
                      <a:r>
                        <a:rPr lang="en" sz="1100"/>
                        <a:t>LSTM dan GRU</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highlight>
                            <a:srgbClr val="FFFFFF"/>
                          </a:highlight>
                        </a:rPr>
                        <a:t>Hasil RSME terkecil dengan nilai 71.658 menggunakan epoch 35, emiten: TLKM</a:t>
                      </a:r>
                      <a:endParaRPr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a:txBody>
                  <a:tcPr marT="91425" marB="91425" marR="91425" marL="91425"/>
                </a:tc>
              </a:tr>
              <a:tr h="685775">
                <a:tc>
                  <a:txBody>
                    <a:bodyPr/>
                    <a:lstStyle/>
                    <a:p>
                      <a:pPr indent="0" lvl="0" marL="0" rtl="0" algn="l">
                        <a:spcBef>
                          <a:spcPts val="0"/>
                        </a:spcBef>
                        <a:spcAft>
                          <a:spcPts val="0"/>
                        </a:spcAft>
                        <a:buNone/>
                      </a:pPr>
                      <a:r>
                        <a:rPr lang="en" sz="1100">
                          <a:solidFill>
                            <a:schemeClr val="dk1"/>
                          </a:solidFill>
                          <a:highlight>
                            <a:srgbClr val="FFFFFF"/>
                          </a:highlight>
                        </a:rPr>
                        <a:t>J. Qiu, B. Wang, C. Zhou [7]</a:t>
                      </a:r>
                      <a:endParaRPr sz="1100"/>
                    </a:p>
                  </a:txBody>
                  <a:tcPr marT="91425" marB="91425" marR="91425" marL="91425"/>
                </a:tc>
                <a:tc>
                  <a:txBody>
                    <a:bodyPr/>
                    <a:lstStyle/>
                    <a:p>
                      <a:pPr indent="0" lvl="0" marL="0" rtl="0" algn="l">
                        <a:spcBef>
                          <a:spcPts val="0"/>
                        </a:spcBef>
                        <a:spcAft>
                          <a:spcPts val="0"/>
                        </a:spcAft>
                        <a:buNone/>
                      </a:pPr>
                      <a:r>
                        <a:rPr lang="en" sz="1100"/>
                        <a:t>Memprediksi Harga indeks S&amp;P 500, DJIA, dan HSI dengan menggunakan metode Deep Learning</a:t>
                      </a:r>
                      <a:endParaRPr sz="1100"/>
                    </a:p>
                  </a:txBody>
                  <a:tcPr marT="91425" marB="91425" marR="91425" marL="91425"/>
                </a:tc>
                <a:tc>
                  <a:txBody>
                    <a:bodyPr/>
                    <a:lstStyle/>
                    <a:p>
                      <a:pPr indent="0" lvl="0" marL="0" rtl="0" algn="l">
                        <a:spcBef>
                          <a:spcPts val="0"/>
                        </a:spcBef>
                        <a:spcAft>
                          <a:spcPts val="0"/>
                        </a:spcAft>
                        <a:buNone/>
                      </a:pPr>
                      <a:r>
                        <a:rPr lang="en" sz="1100"/>
                        <a:t>LSTM, GRU, WLSTM</a:t>
                      </a:r>
                      <a:endParaRPr sz="1100"/>
                    </a:p>
                  </a:txBody>
                  <a:tcPr marT="91425" marB="91425" marR="91425" marL="91425"/>
                </a:tc>
                <a:tc>
                  <a:txBody>
                    <a:bodyPr/>
                    <a:lstStyle/>
                    <a:p>
                      <a:pPr indent="0" lvl="0" marL="0" rtl="0" algn="l">
                        <a:spcBef>
                          <a:spcPts val="0"/>
                        </a:spcBef>
                        <a:spcAft>
                          <a:spcPts val="0"/>
                        </a:spcAft>
                        <a:buNone/>
                      </a:pPr>
                      <a:r>
                        <a:rPr lang="en" sz="1100"/>
                        <a:t>Hasil RMSE dari model LSTM:</a:t>
                      </a:r>
                      <a:br>
                        <a:rPr lang="en" sz="1100"/>
                      </a:br>
                      <a:r>
                        <a:rPr lang="en" sz="1100"/>
                        <a:t>S&amp;P 500: 0.2337</a:t>
                      </a:r>
                      <a:endParaRPr sz="1100"/>
                    </a:p>
                    <a:p>
                      <a:pPr indent="0" lvl="0" marL="0" rtl="0" algn="l">
                        <a:spcBef>
                          <a:spcPts val="0"/>
                        </a:spcBef>
                        <a:spcAft>
                          <a:spcPts val="0"/>
                        </a:spcAft>
                        <a:buNone/>
                      </a:pPr>
                      <a:r>
                        <a:rPr lang="en" sz="1100"/>
                        <a:t>DJIA: 0.1971</a:t>
                      </a:r>
                      <a:endParaRPr sz="1100"/>
                    </a:p>
                    <a:p>
                      <a:pPr indent="0" lvl="0" marL="0" rtl="0" algn="l">
                        <a:spcBef>
                          <a:spcPts val="0"/>
                        </a:spcBef>
                        <a:spcAft>
                          <a:spcPts val="0"/>
                        </a:spcAft>
                        <a:buNone/>
                      </a:pPr>
                      <a:r>
                        <a:rPr lang="en" sz="1100"/>
                        <a:t>HSI: 0.3429</a:t>
                      </a:r>
                      <a:endParaRPr sz="1100"/>
                    </a:p>
                  </a:txBody>
                  <a:tcPr marT="91425" marB="91425" marR="91425" marL="91425"/>
                </a:tc>
              </a:tr>
              <a:tr h="975950">
                <a:tc>
                  <a:txBody>
                    <a:bodyPr/>
                    <a:lstStyle/>
                    <a:p>
                      <a:pPr indent="0" lvl="0" marL="0" rtl="0" algn="l">
                        <a:spcBef>
                          <a:spcPts val="0"/>
                        </a:spcBef>
                        <a:spcAft>
                          <a:spcPts val="0"/>
                        </a:spcAft>
                        <a:buNone/>
                      </a:pPr>
                      <a:r>
                        <a:rPr lang="en" sz="1100">
                          <a:solidFill>
                            <a:schemeClr val="dk1"/>
                          </a:solidFill>
                          <a:highlight>
                            <a:srgbClr val="FFFFFF"/>
                          </a:highlight>
                        </a:rPr>
                        <a:t>S. S. Namini, N. Tavakoli, A. S. Namin [8]</a:t>
                      </a:r>
                      <a:endParaRPr sz="1100"/>
                    </a:p>
                  </a:txBody>
                  <a:tcPr marT="91425" marB="91425" marR="91425" marL="91425"/>
                </a:tc>
                <a:tc>
                  <a:txBody>
                    <a:bodyPr/>
                    <a:lstStyle/>
                    <a:p>
                      <a:pPr indent="0" lvl="0" marL="0" rtl="0" algn="l">
                        <a:spcBef>
                          <a:spcPts val="0"/>
                        </a:spcBef>
                        <a:spcAft>
                          <a:spcPts val="0"/>
                        </a:spcAft>
                        <a:buNone/>
                      </a:pPr>
                      <a:r>
                        <a:rPr lang="en" sz="1100"/>
                        <a:t>Membandingkan hasil prediksi metode ARIMA dan LSTM dengan menggunakan banyak emiten dari banyak perusahaan</a:t>
                      </a:r>
                      <a:endParaRPr sz="1100"/>
                    </a:p>
                  </a:txBody>
                  <a:tcPr marT="91425" marB="91425" marR="91425" marL="91425"/>
                </a:tc>
                <a:tc>
                  <a:txBody>
                    <a:bodyPr/>
                    <a:lstStyle/>
                    <a:p>
                      <a:pPr indent="0" lvl="0" marL="0" rtl="0" algn="l">
                        <a:spcBef>
                          <a:spcPts val="0"/>
                        </a:spcBef>
                        <a:spcAft>
                          <a:spcPts val="0"/>
                        </a:spcAft>
                        <a:buNone/>
                      </a:pPr>
                      <a:r>
                        <a:rPr lang="en" sz="1100"/>
                        <a:t>ARIMA dan LSTM</a:t>
                      </a:r>
                      <a:endParaRPr sz="1100"/>
                    </a:p>
                  </a:txBody>
                  <a:tcPr marT="91425" marB="91425" marR="91425" marL="91425"/>
                </a:tc>
                <a:tc>
                  <a:txBody>
                    <a:bodyPr/>
                    <a:lstStyle/>
                    <a:p>
                      <a:pPr indent="0" lvl="0" marL="0" rtl="0" algn="l">
                        <a:spcBef>
                          <a:spcPts val="0"/>
                        </a:spcBef>
                        <a:spcAft>
                          <a:spcPts val="0"/>
                        </a:spcAft>
                        <a:buNone/>
                      </a:pPr>
                      <a:r>
                        <a:rPr lang="en" sz="1100"/>
                        <a:t>RMSE dari model LSTM: 64.445</a:t>
                      </a:r>
                      <a:endParaRPr sz="1100"/>
                    </a:p>
                    <a:p>
                      <a:pPr indent="0" lvl="0" marL="0" rtl="0" algn="l">
                        <a:spcBef>
                          <a:spcPts val="0"/>
                        </a:spcBef>
                        <a:spcAft>
                          <a:spcPts val="0"/>
                        </a:spcAft>
                        <a:buNone/>
                      </a:pPr>
                      <a:r>
                        <a:rPr lang="en" sz="1100"/>
                        <a:t>RMSE dari model ARIMA: 511.381</a:t>
                      </a:r>
                      <a:endParaRPr sz="1100"/>
                    </a:p>
                    <a:p>
                      <a:pPr indent="0" lvl="0" marL="0" rtl="0" algn="l">
                        <a:spcBef>
                          <a:spcPts val="0"/>
                        </a:spcBef>
                        <a:spcAft>
                          <a:spcPts val="0"/>
                        </a:spcAft>
                        <a:buNone/>
                      </a:pPr>
                      <a:r>
                        <a:t/>
                      </a:r>
                      <a:endParaRPr sz="1100"/>
                    </a:p>
                  </a:txBody>
                  <a:tcPr marT="91425" marB="91425" marR="91425" marL="91425"/>
                </a:tc>
              </a:tr>
              <a:tr h="479750">
                <a:tc>
                  <a:txBody>
                    <a:bodyPr/>
                    <a:lstStyle/>
                    <a:p>
                      <a:pPr indent="0" lvl="0" marL="0" rtl="0" algn="l">
                        <a:spcBef>
                          <a:spcPts val="0"/>
                        </a:spcBef>
                        <a:spcAft>
                          <a:spcPts val="0"/>
                        </a:spcAft>
                        <a:buNone/>
                      </a:pPr>
                      <a:r>
                        <a:rPr lang="en" sz="1100"/>
                        <a:t>H. Roondiwala, H. Patel, S. Varma [9]</a:t>
                      </a:r>
                      <a:endParaRPr sz="1100"/>
                    </a:p>
                  </a:txBody>
                  <a:tcPr marT="91425" marB="91425" marR="91425" marL="91425"/>
                </a:tc>
                <a:tc>
                  <a:txBody>
                    <a:bodyPr/>
                    <a:lstStyle/>
                    <a:p>
                      <a:pPr indent="0" lvl="0" marL="0" rtl="0" algn="l">
                        <a:spcBef>
                          <a:spcPts val="0"/>
                        </a:spcBef>
                        <a:spcAft>
                          <a:spcPts val="0"/>
                        </a:spcAft>
                        <a:buNone/>
                      </a:pPr>
                      <a:r>
                        <a:rPr lang="en" sz="1100"/>
                        <a:t>Memprediksi harga saham dengan menggunakan metode LSTM untuk menemukan Fitur yang terbaik</a:t>
                      </a:r>
                      <a:endParaRPr i="1" sz="1100"/>
                    </a:p>
                  </a:txBody>
                  <a:tcPr marT="91425" marB="91425" marR="91425" marL="91425"/>
                </a:tc>
                <a:tc>
                  <a:txBody>
                    <a:bodyPr/>
                    <a:lstStyle/>
                    <a:p>
                      <a:pPr indent="0" lvl="0" marL="0" rtl="0" algn="l">
                        <a:spcBef>
                          <a:spcPts val="0"/>
                        </a:spcBef>
                        <a:spcAft>
                          <a:spcPts val="0"/>
                        </a:spcAft>
                        <a:buNone/>
                      </a:pPr>
                      <a:r>
                        <a:rPr lang="en" sz="1100"/>
                        <a:t>LSTM</a:t>
                      </a:r>
                      <a:endParaRPr sz="1100"/>
                    </a:p>
                  </a:txBody>
                  <a:tcPr marT="91425" marB="91425" marR="91425" marL="91425"/>
                </a:tc>
                <a:tc>
                  <a:txBody>
                    <a:bodyPr/>
                    <a:lstStyle/>
                    <a:p>
                      <a:pPr indent="0" lvl="0" marL="0" rtl="0" algn="l">
                        <a:spcBef>
                          <a:spcPts val="0"/>
                        </a:spcBef>
                        <a:spcAft>
                          <a:spcPts val="0"/>
                        </a:spcAft>
                        <a:buNone/>
                      </a:pPr>
                      <a:r>
                        <a:rPr lang="en" sz="1000"/>
                        <a:t>Hasil training RMSE: 0.00983</a:t>
                      </a:r>
                      <a:endParaRPr sz="1000"/>
                    </a:p>
                    <a:p>
                      <a:pPr indent="0" lvl="0" marL="0" rtl="0" algn="l">
                        <a:spcBef>
                          <a:spcPts val="0"/>
                        </a:spcBef>
                        <a:spcAft>
                          <a:spcPts val="0"/>
                        </a:spcAft>
                        <a:buNone/>
                      </a:pPr>
                      <a:r>
                        <a:rPr lang="en" sz="1000"/>
                        <a:t>Hasil testing RMSE: 0.00859</a:t>
                      </a:r>
                      <a:endParaRPr sz="1000"/>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ph type="title"/>
          </p:nvPr>
        </p:nvSpPr>
        <p:spPr>
          <a:xfrm>
            <a:off x="311700" y="287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LSTM</a:t>
            </a:r>
            <a:endParaRPr/>
          </a:p>
        </p:txBody>
      </p:sp>
      <p:sp>
        <p:nvSpPr>
          <p:cNvPr id="363" name="Google Shape;363;p52"/>
          <p:cNvSpPr txBox="1"/>
          <p:nvPr>
            <p:ph idx="1" type="body"/>
          </p:nvPr>
        </p:nvSpPr>
        <p:spPr>
          <a:xfrm>
            <a:off x="-69300" y="1152475"/>
            <a:ext cx="4157700" cy="369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364" name="Google Shape;364;p52"/>
          <p:cNvPicPr preferRelativeResize="0"/>
          <p:nvPr/>
        </p:nvPicPr>
        <p:blipFill>
          <a:blip r:embed="rId3">
            <a:alphaModFix/>
          </a:blip>
          <a:stretch>
            <a:fillRect/>
          </a:stretch>
        </p:blipFill>
        <p:spPr>
          <a:xfrm>
            <a:off x="2149425" y="1152475"/>
            <a:ext cx="5565475" cy="356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Forward LSTM</a:t>
            </a:r>
            <a:endParaRPr/>
          </a:p>
        </p:txBody>
      </p:sp>
      <p:pic>
        <p:nvPicPr>
          <p:cNvPr id="370" name="Google Shape;370;p53"/>
          <p:cNvPicPr preferRelativeResize="0"/>
          <p:nvPr/>
        </p:nvPicPr>
        <p:blipFill>
          <a:blip r:embed="rId3">
            <a:alphaModFix/>
          </a:blip>
          <a:stretch>
            <a:fillRect/>
          </a:stretch>
        </p:blipFill>
        <p:spPr>
          <a:xfrm>
            <a:off x="56075" y="636725"/>
            <a:ext cx="4254500" cy="2630200"/>
          </a:xfrm>
          <a:prstGeom prst="rect">
            <a:avLst/>
          </a:prstGeom>
          <a:noFill/>
          <a:ln>
            <a:noFill/>
          </a:ln>
        </p:spPr>
      </p:pic>
      <p:pic>
        <p:nvPicPr>
          <p:cNvPr id="371" name="Google Shape;371;p53"/>
          <p:cNvPicPr preferRelativeResize="0"/>
          <p:nvPr/>
        </p:nvPicPr>
        <p:blipFill>
          <a:blip r:embed="rId4">
            <a:alphaModFix/>
          </a:blip>
          <a:stretch>
            <a:fillRect/>
          </a:stretch>
        </p:blipFill>
        <p:spPr>
          <a:xfrm>
            <a:off x="3883600" y="2032300"/>
            <a:ext cx="5260400" cy="2630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1970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Forward LSTM</a:t>
            </a:r>
            <a:endParaRPr/>
          </a:p>
          <a:p>
            <a:pPr indent="0" lvl="0" marL="0" rtl="0" algn="l">
              <a:spcBef>
                <a:spcPts val="0"/>
              </a:spcBef>
              <a:spcAft>
                <a:spcPts val="0"/>
              </a:spcAft>
              <a:buNone/>
            </a:pPr>
            <a:r>
              <a:t/>
            </a:r>
            <a:endParaRPr/>
          </a:p>
        </p:txBody>
      </p:sp>
      <p:pic>
        <p:nvPicPr>
          <p:cNvPr id="377" name="Google Shape;377;p54"/>
          <p:cNvPicPr preferRelativeResize="0"/>
          <p:nvPr/>
        </p:nvPicPr>
        <p:blipFill>
          <a:blip r:embed="rId3">
            <a:alphaModFix/>
          </a:blip>
          <a:stretch>
            <a:fillRect/>
          </a:stretch>
        </p:blipFill>
        <p:spPr>
          <a:xfrm>
            <a:off x="107375" y="643775"/>
            <a:ext cx="4464619" cy="4266000"/>
          </a:xfrm>
          <a:prstGeom prst="rect">
            <a:avLst/>
          </a:prstGeom>
          <a:noFill/>
          <a:ln>
            <a:noFill/>
          </a:ln>
        </p:spPr>
      </p:pic>
      <p:pic>
        <p:nvPicPr>
          <p:cNvPr id="378" name="Google Shape;378;p54"/>
          <p:cNvPicPr preferRelativeResize="0"/>
          <p:nvPr/>
        </p:nvPicPr>
        <p:blipFill>
          <a:blip r:embed="rId4">
            <a:alphaModFix/>
          </a:blip>
          <a:stretch>
            <a:fillRect/>
          </a:stretch>
        </p:blipFill>
        <p:spPr>
          <a:xfrm>
            <a:off x="4821601" y="1096925"/>
            <a:ext cx="4322400" cy="2516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11700" y="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Forward LSTM</a:t>
            </a:r>
            <a:endParaRPr/>
          </a:p>
        </p:txBody>
      </p:sp>
      <p:pic>
        <p:nvPicPr>
          <p:cNvPr id="384" name="Google Shape;384;p55"/>
          <p:cNvPicPr preferRelativeResize="0"/>
          <p:nvPr/>
        </p:nvPicPr>
        <p:blipFill>
          <a:blip r:embed="rId3">
            <a:alphaModFix/>
          </a:blip>
          <a:stretch>
            <a:fillRect/>
          </a:stretch>
        </p:blipFill>
        <p:spPr>
          <a:xfrm>
            <a:off x="92950" y="691425"/>
            <a:ext cx="4415921" cy="4195125"/>
          </a:xfrm>
          <a:prstGeom prst="rect">
            <a:avLst/>
          </a:prstGeom>
          <a:noFill/>
          <a:ln>
            <a:noFill/>
          </a:ln>
        </p:spPr>
      </p:pic>
      <p:pic>
        <p:nvPicPr>
          <p:cNvPr id="385" name="Google Shape;385;p55"/>
          <p:cNvPicPr preferRelativeResize="0"/>
          <p:nvPr/>
        </p:nvPicPr>
        <p:blipFill>
          <a:blip r:embed="rId4">
            <a:alphaModFix/>
          </a:blip>
          <a:stretch>
            <a:fillRect/>
          </a:stretch>
        </p:blipFill>
        <p:spPr>
          <a:xfrm>
            <a:off x="4572002" y="1167775"/>
            <a:ext cx="4727575" cy="3038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311700" y="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Forward LSTM</a:t>
            </a:r>
            <a:endParaRPr/>
          </a:p>
          <a:p>
            <a:pPr indent="0" lvl="0" marL="0" rtl="0" algn="l">
              <a:spcBef>
                <a:spcPts val="0"/>
              </a:spcBef>
              <a:spcAft>
                <a:spcPts val="0"/>
              </a:spcAft>
              <a:buNone/>
            </a:pPr>
            <a:r>
              <a:t/>
            </a:r>
            <a:endParaRPr/>
          </a:p>
        </p:txBody>
      </p:sp>
      <p:pic>
        <p:nvPicPr>
          <p:cNvPr id="391" name="Google Shape;391;p56"/>
          <p:cNvPicPr preferRelativeResize="0"/>
          <p:nvPr/>
        </p:nvPicPr>
        <p:blipFill>
          <a:blip r:embed="rId3">
            <a:alphaModFix/>
          </a:blip>
          <a:stretch>
            <a:fillRect/>
          </a:stretch>
        </p:blipFill>
        <p:spPr>
          <a:xfrm>
            <a:off x="200325" y="643575"/>
            <a:ext cx="4371674" cy="4195125"/>
          </a:xfrm>
          <a:prstGeom prst="rect">
            <a:avLst/>
          </a:prstGeom>
          <a:noFill/>
          <a:ln>
            <a:noFill/>
          </a:ln>
        </p:spPr>
      </p:pic>
      <p:pic>
        <p:nvPicPr>
          <p:cNvPr id="392" name="Google Shape;392;p56"/>
          <p:cNvPicPr preferRelativeResize="0"/>
          <p:nvPr/>
        </p:nvPicPr>
        <p:blipFill>
          <a:blip r:embed="rId4">
            <a:alphaModFix/>
          </a:blip>
          <a:stretch>
            <a:fillRect/>
          </a:stretch>
        </p:blipFill>
        <p:spPr>
          <a:xfrm>
            <a:off x="5491226" y="1307200"/>
            <a:ext cx="3222875" cy="3707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Forward LSTM</a:t>
            </a:r>
            <a:endParaRPr/>
          </a:p>
          <a:p>
            <a:pPr indent="0" lvl="0" marL="0" rtl="0" algn="l">
              <a:spcBef>
                <a:spcPts val="0"/>
              </a:spcBef>
              <a:spcAft>
                <a:spcPts val="0"/>
              </a:spcAft>
              <a:buNone/>
            </a:pPr>
            <a:r>
              <a:t/>
            </a:r>
            <a:endParaRPr/>
          </a:p>
        </p:txBody>
      </p:sp>
      <p:pic>
        <p:nvPicPr>
          <p:cNvPr id="398" name="Google Shape;398;p57"/>
          <p:cNvPicPr preferRelativeResize="0"/>
          <p:nvPr/>
        </p:nvPicPr>
        <p:blipFill>
          <a:blip r:embed="rId3">
            <a:alphaModFix/>
          </a:blip>
          <a:stretch>
            <a:fillRect/>
          </a:stretch>
        </p:blipFill>
        <p:spPr>
          <a:xfrm>
            <a:off x="82700" y="842450"/>
            <a:ext cx="5000625" cy="2886075"/>
          </a:xfrm>
          <a:prstGeom prst="rect">
            <a:avLst/>
          </a:prstGeom>
          <a:noFill/>
          <a:ln>
            <a:noFill/>
          </a:ln>
        </p:spPr>
      </p:pic>
      <p:pic>
        <p:nvPicPr>
          <p:cNvPr id="399" name="Google Shape;399;p57"/>
          <p:cNvPicPr preferRelativeResize="0"/>
          <p:nvPr/>
        </p:nvPicPr>
        <p:blipFill>
          <a:blip r:embed="rId4">
            <a:alphaModFix/>
          </a:blip>
          <a:stretch>
            <a:fillRect/>
          </a:stretch>
        </p:blipFill>
        <p:spPr>
          <a:xfrm>
            <a:off x="3840000" y="1911375"/>
            <a:ext cx="5106127" cy="2886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8"/>
          <p:cNvPicPr preferRelativeResize="0"/>
          <p:nvPr/>
        </p:nvPicPr>
        <p:blipFill>
          <a:blip r:embed="rId3">
            <a:alphaModFix/>
          </a:blip>
          <a:stretch>
            <a:fillRect/>
          </a:stretch>
        </p:blipFill>
        <p:spPr>
          <a:xfrm>
            <a:off x="117650" y="794200"/>
            <a:ext cx="5602625" cy="1164400"/>
          </a:xfrm>
          <a:prstGeom prst="rect">
            <a:avLst/>
          </a:prstGeom>
          <a:noFill/>
          <a:ln>
            <a:noFill/>
          </a:ln>
        </p:spPr>
      </p:pic>
      <p:sp>
        <p:nvSpPr>
          <p:cNvPr id="405" name="Google Shape;405;p58"/>
          <p:cNvSpPr txBox="1"/>
          <p:nvPr>
            <p:ph type="title"/>
          </p:nvPr>
        </p:nvSpPr>
        <p:spPr>
          <a:xfrm>
            <a:off x="311700" y="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Backward LSTM</a:t>
            </a:r>
            <a:endParaRPr/>
          </a:p>
          <a:p>
            <a:pPr indent="0" lvl="0" marL="0" rtl="0" algn="l">
              <a:spcBef>
                <a:spcPts val="0"/>
              </a:spcBef>
              <a:spcAft>
                <a:spcPts val="0"/>
              </a:spcAft>
              <a:buNone/>
            </a:pPr>
            <a:r>
              <a:t/>
            </a:r>
            <a:endParaRPr/>
          </a:p>
        </p:txBody>
      </p:sp>
      <p:sp>
        <p:nvSpPr>
          <p:cNvPr id="406" name="Google Shape;406;p58"/>
          <p:cNvSpPr txBox="1"/>
          <p:nvPr/>
        </p:nvSpPr>
        <p:spPr>
          <a:xfrm>
            <a:off x="5025100" y="863750"/>
            <a:ext cx="9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(2.17)  </a:t>
            </a:r>
            <a:endParaRPr>
              <a:latin typeface="Proxima Nova"/>
              <a:ea typeface="Proxima Nova"/>
              <a:cs typeface="Proxima Nova"/>
              <a:sym typeface="Proxima Nova"/>
            </a:endParaRPr>
          </a:p>
        </p:txBody>
      </p:sp>
      <p:pic>
        <p:nvPicPr>
          <p:cNvPr id="407" name="Google Shape;407;p58"/>
          <p:cNvPicPr preferRelativeResize="0"/>
          <p:nvPr/>
        </p:nvPicPr>
        <p:blipFill>
          <a:blip r:embed="rId4">
            <a:alphaModFix/>
          </a:blip>
          <a:stretch>
            <a:fillRect/>
          </a:stretch>
        </p:blipFill>
        <p:spPr>
          <a:xfrm>
            <a:off x="2712222" y="2919050"/>
            <a:ext cx="5585728" cy="1930475"/>
          </a:xfrm>
          <a:prstGeom prst="rect">
            <a:avLst/>
          </a:prstGeom>
          <a:noFill/>
          <a:ln>
            <a:noFill/>
          </a:ln>
        </p:spPr>
      </p:pic>
      <p:sp>
        <p:nvSpPr>
          <p:cNvPr id="408" name="Google Shape;408;p58"/>
          <p:cNvSpPr txBox="1"/>
          <p:nvPr/>
        </p:nvSpPr>
        <p:spPr>
          <a:xfrm>
            <a:off x="5099331" y="2826358"/>
            <a:ext cx="8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(2.18)  </a:t>
            </a:r>
            <a:endParaRPr>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9"/>
          <p:cNvPicPr preferRelativeResize="0"/>
          <p:nvPr/>
        </p:nvPicPr>
        <p:blipFill>
          <a:blip r:embed="rId3">
            <a:alphaModFix/>
          </a:blip>
          <a:stretch>
            <a:fillRect/>
          </a:stretch>
        </p:blipFill>
        <p:spPr>
          <a:xfrm>
            <a:off x="3368000" y="2824075"/>
            <a:ext cx="5156725" cy="2068357"/>
          </a:xfrm>
          <a:prstGeom prst="rect">
            <a:avLst/>
          </a:prstGeom>
          <a:noFill/>
          <a:ln>
            <a:noFill/>
          </a:ln>
        </p:spPr>
      </p:pic>
      <p:pic>
        <p:nvPicPr>
          <p:cNvPr id="414" name="Google Shape;414;p59"/>
          <p:cNvPicPr preferRelativeResize="0"/>
          <p:nvPr/>
        </p:nvPicPr>
        <p:blipFill>
          <a:blip r:embed="rId4">
            <a:alphaModFix/>
          </a:blip>
          <a:stretch>
            <a:fillRect/>
          </a:stretch>
        </p:blipFill>
        <p:spPr>
          <a:xfrm>
            <a:off x="71275" y="783600"/>
            <a:ext cx="5319434" cy="1887525"/>
          </a:xfrm>
          <a:prstGeom prst="rect">
            <a:avLst/>
          </a:prstGeom>
          <a:noFill/>
          <a:ln>
            <a:noFill/>
          </a:ln>
        </p:spPr>
      </p:pic>
      <p:sp>
        <p:nvSpPr>
          <p:cNvPr id="415" name="Google Shape;415;p5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Backward LSTM</a:t>
            </a:r>
            <a:endParaRPr/>
          </a:p>
          <a:p>
            <a:pPr indent="0" lvl="0" marL="0" rtl="0" algn="l">
              <a:spcBef>
                <a:spcPts val="0"/>
              </a:spcBef>
              <a:spcAft>
                <a:spcPts val="0"/>
              </a:spcAft>
              <a:buNone/>
            </a:pPr>
            <a:r>
              <a:t/>
            </a:r>
            <a:endParaRPr/>
          </a:p>
        </p:txBody>
      </p:sp>
      <p:sp>
        <p:nvSpPr>
          <p:cNvPr id="416" name="Google Shape;416;p59"/>
          <p:cNvSpPr txBox="1"/>
          <p:nvPr/>
        </p:nvSpPr>
        <p:spPr>
          <a:xfrm>
            <a:off x="3368000" y="783600"/>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(2.19)  </a:t>
            </a:r>
            <a:endParaRPr>
              <a:latin typeface="Proxima Nova"/>
              <a:ea typeface="Proxima Nova"/>
              <a:cs typeface="Proxima Nova"/>
              <a:sym typeface="Proxima Nova"/>
            </a:endParaRPr>
          </a:p>
        </p:txBody>
      </p:sp>
      <p:sp>
        <p:nvSpPr>
          <p:cNvPr id="417" name="Google Shape;417;p59"/>
          <p:cNvSpPr txBox="1"/>
          <p:nvPr/>
        </p:nvSpPr>
        <p:spPr>
          <a:xfrm>
            <a:off x="5830079" y="2751726"/>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(2.20)  </a:t>
            </a:r>
            <a:endParaRPr>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0"/>
          <p:cNvPicPr preferRelativeResize="0"/>
          <p:nvPr/>
        </p:nvPicPr>
        <p:blipFill>
          <a:blip r:embed="rId3">
            <a:alphaModFix/>
          </a:blip>
          <a:stretch>
            <a:fillRect/>
          </a:stretch>
        </p:blipFill>
        <p:spPr>
          <a:xfrm>
            <a:off x="2149814" y="2875975"/>
            <a:ext cx="6758486" cy="1982925"/>
          </a:xfrm>
          <a:prstGeom prst="rect">
            <a:avLst/>
          </a:prstGeom>
          <a:noFill/>
          <a:ln>
            <a:noFill/>
          </a:ln>
        </p:spPr>
      </p:pic>
      <p:pic>
        <p:nvPicPr>
          <p:cNvPr id="423" name="Google Shape;423;p60"/>
          <p:cNvPicPr preferRelativeResize="0"/>
          <p:nvPr/>
        </p:nvPicPr>
        <p:blipFill>
          <a:blip r:embed="rId4">
            <a:alphaModFix/>
          </a:blip>
          <a:stretch>
            <a:fillRect/>
          </a:stretch>
        </p:blipFill>
        <p:spPr>
          <a:xfrm>
            <a:off x="139075" y="749475"/>
            <a:ext cx="4828388" cy="1822275"/>
          </a:xfrm>
          <a:prstGeom prst="rect">
            <a:avLst/>
          </a:prstGeom>
          <a:noFill/>
          <a:ln>
            <a:noFill/>
          </a:ln>
        </p:spPr>
      </p:pic>
      <p:sp>
        <p:nvSpPr>
          <p:cNvPr id="424" name="Google Shape;424;p6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Backward LSTM</a:t>
            </a:r>
            <a:endParaRPr/>
          </a:p>
          <a:p>
            <a:pPr indent="0" lvl="0" marL="0" rtl="0" algn="l">
              <a:spcBef>
                <a:spcPts val="0"/>
              </a:spcBef>
              <a:spcAft>
                <a:spcPts val="0"/>
              </a:spcAft>
              <a:buNone/>
            </a:pPr>
            <a:r>
              <a:t/>
            </a:r>
            <a:endParaRPr/>
          </a:p>
        </p:txBody>
      </p:sp>
      <p:sp>
        <p:nvSpPr>
          <p:cNvPr id="425" name="Google Shape;425;p60"/>
          <p:cNvSpPr txBox="1"/>
          <p:nvPr/>
        </p:nvSpPr>
        <p:spPr>
          <a:xfrm>
            <a:off x="2149825" y="749475"/>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(2.21)  </a:t>
            </a:r>
            <a:endParaRPr>
              <a:latin typeface="Proxima Nova"/>
              <a:ea typeface="Proxima Nova"/>
              <a:cs typeface="Proxima Nova"/>
              <a:sym typeface="Proxima Nova"/>
            </a:endParaRPr>
          </a:p>
        </p:txBody>
      </p:sp>
      <p:sp>
        <p:nvSpPr>
          <p:cNvPr id="426" name="Google Shape;426;p60"/>
          <p:cNvSpPr txBox="1"/>
          <p:nvPr/>
        </p:nvSpPr>
        <p:spPr>
          <a:xfrm>
            <a:off x="5062675" y="2875975"/>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(2.22)  </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1"/>
          <p:cNvPicPr preferRelativeResize="0"/>
          <p:nvPr/>
        </p:nvPicPr>
        <p:blipFill>
          <a:blip r:embed="rId3">
            <a:alphaModFix/>
          </a:blip>
          <a:stretch>
            <a:fillRect/>
          </a:stretch>
        </p:blipFill>
        <p:spPr>
          <a:xfrm>
            <a:off x="4757428" y="486450"/>
            <a:ext cx="3895922" cy="4499624"/>
          </a:xfrm>
          <a:prstGeom prst="rect">
            <a:avLst/>
          </a:prstGeom>
          <a:noFill/>
          <a:ln>
            <a:noFill/>
          </a:ln>
        </p:spPr>
      </p:pic>
      <p:pic>
        <p:nvPicPr>
          <p:cNvPr id="432" name="Google Shape;432;p61"/>
          <p:cNvPicPr preferRelativeResize="0"/>
          <p:nvPr/>
        </p:nvPicPr>
        <p:blipFill>
          <a:blip r:embed="rId4">
            <a:alphaModFix/>
          </a:blip>
          <a:stretch>
            <a:fillRect/>
          </a:stretch>
        </p:blipFill>
        <p:spPr>
          <a:xfrm>
            <a:off x="152400" y="572700"/>
            <a:ext cx="4103706" cy="4266000"/>
          </a:xfrm>
          <a:prstGeom prst="rect">
            <a:avLst/>
          </a:prstGeom>
          <a:noFill/>
          <a:ln>
            <a:noFill/>
          </a:ln>
        </p:spPr>
      </p:pic>
      <p:sp>
        <p:nvSpPr>
          <p:cNvPr id="433" name="Google Shape;433;p6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Backward LSTM</a:t>
            </a:r>
            <a:endParaRPr/>
          </a:p>
          <a:p>
            <a:pPr indent="0" lvl="0" marL="0" rtl="0" algn="l">
              <a:spcBef>
                <a:spcPts val="0"/>
              </a:spcBef>
              <a:spcAft>
                <a:spcPts val="0"/>
              </a:spcAft>
              <a:buNone/>
            </a:pPr>
            <a:r>
              <a:t/>
            </a:r>
            <a:endParaRPr/>
          </a:p>
        </p:txBody>
      </p:sp>
      <p:sp>
        <p:nvSpPr>
          <p:cNvPr id="434" name="Google Shape;434;p61"/>
          <p:cNvSpPr txBox="1"/>
          <p:nvPr/>
        </p:nvSpPr>
        <p:spPr>
          <a:xfrm>
            <a:off x="1377775" y="486450"/>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(2.21)  </a:t>
            </a:r>
            <a:endParaRPr>
              <a:latin typeface="Proxima Nova"/>
              <a:ea typeface="Proxima Nova"/>
              <a:cs typeface="Proxima Nova"/>
              <a:sym typeface="Proxima Nova"/>
            </a:endParaRPr>
          </a:p>
        </p:txBody>
      </p:sp>
      <p:sp>
        <p:nvSpPr>
          <p:cNvPr id="435" name="Google Shape;435;p61"/>
          <p:cNvSpPr txBox="1"/>
          <p:nvPr/>
        </p:nvSpPr>
        <p:spPr>
          <a:xfrm>
            <a:off x="6105000" y="433925"/>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(2.22)  </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Rumusan Masalah</a:t>
            </a:r>
            <a:endParaRPr/>
          </a:p>
        </p:txBody>
      </p:sp>
      <p:sp>
        <p:nvSpPr>
          <p:cNvPr id="85" name="Google Shape;85;p17"/>
          <p:cNvSpPr txBox="1"/>
          <p:nvPr>
            <p:ph idx="1" type="body"/>
          </p:nvPr>
        </p:nvSpPr>
        <p:spPr>
          <a:xfrm>
            <a:off x="311700" y="695275"/>
            <a:ext cx="8520600" cy="1625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Berapakah perbandingan nilai MAPE, MAE, RMSE dengan mengimplementasikan metode Long Short Term Memory dan Autoregressive Integrated Moving Average untuk memprediksi penutupan harga saham?</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Berapa hasil prediksi harga saham dengan mengimplementasikan LSTM dan ARIMA untuk </a:t>
            </a:r>
            <a:r>
              <a:rPr i="1" lang="en" sz="1600">
                <a:solidFill>
                  <a:schemeClr val="dk1"/>
                </a:solidFill>
              </a:rPr>
              <a:t>short-term, mid-term dan long-term forecasting</a:t>
            </a:r>
            <a:r>
              <a:rPr lang="en" sz="1600">
                <a:solidFill>
                  <a:schemeClr val="dk1"/>
                </a:solidFill>
              </a:rPr>
              <a:t>?</a:t>
            </a:r>
            <a:endParaRPr sz="1600">
              <a:solidFill>
                <a:schemeClr val="dk1"/>
              </a:solidFill>
            </a:endParaRPr>
          </a:p>
        </p:txBody>
      </p:sp>
      <p:sp>
        <p:nvSpPr>
          <p:cNvPr id="86" name="Google Shape;86;p17"/>
          <p:cNvSpPr txBox="1"/>
          <p:nvPr>
            <p:ph type="title"/>
          </p:nvPr>
        </p:nvSpPr>
        <p:spPr>
          <a:xfrm>
            <a:off x="311700" y="257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Tujuan Penelitian</a:t>
            </a:r>
            <a:endParaRPr/>
          </a:p>
        </p:txBody>
      </p:sp>
      <p:sp>
        <p:nvSpPr>
          <p:cNvPr id="87" name="Google Shape;87;p17"/>
          <p:cNvSpPr txBox="1"/>
          <p:nvPr>
            <p:ph idx="1" type="body"/>
          </p:nvPr>
        </p:nvSpPr>
        <p:spPr>
          <a:xfrm>
            <a:off x="311850" y="3193900"/>
            <a:ext cx="8520600" cy="16251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chemeClr val="dk1"/>
              </a:buClr>
              <a:buSzPts val="1600"/>
              <a:buAutoNum type="arabicPeriod"/>
            </a:pPr>
            <a:r>
              <a:rPr lang="en" sz="1600">
                <a:solidFill>
                  <a:schemeClr val="dk1"/>
                </a:solidFill>
              </a:rPr>
              <a:t>Mendapatkan model prediksi serta melakukan prediksi penutupan harga saham di Indonesia dengan menggunakan metode </a:t>
            </a:r>
            <a:r>
              <a:rPr i="1" lang="en" sz="1600">
                <a:solidFill>
                  <a:schemeClr val="dk1"/>
                </a:solidFill>
              </a:rPr>
              <a:t>Long Short Term Memory </a:t>
            </a:r>
            <a:r>
              <a:rPr lang="en" sz="1600">
                <a:solidFill>
                  <a:schemeClr val="dk1"/>
                </a:solidFill>
              </a:rPr>
              <a:t>dan </a:t>
            </a:r>
            <a:r>
              <a:rPr i="1" lang="en" sz="1600">
                <a:solidFill>
                  <a:schemeClr val="dk1"/>
                </a:solidFill>
              </a:rPr>
              <a:t>Autoregressive Integrated Moving Average</a:t>
            </a:r>
            <a:endParaRPr i="1" sz="1600">
              <a:solidFill>
                <a:schemeClr val="dk1"/>
              </a:solidFill>
            </a:endParaRPr>
          </a:p>
          <a:p>
            <a:pPr indent="-330200" lvl="0" marL="457200" rtl="0" algn="l">
              <a:lnSpc>
                <a:spcPct val="105000"/>
              </a:lnSpc>
              <a:spcBef>
                <a:spcPts val="0"/>
              </a:spcBef>
              <a:spcAft>
                <a:spcPts val="0"/>
              </a:spcAft>
              <a:buClr>
                <a:schemeClr val="dk1"/>
              </a:buClr>
              <a:buSzPts val="1600"/>
              <a:buAutoNum type="arabicPeriod"/>
            </a:pPr>
            <a:r>
              <a:rPr lang="en" sz="1600">
                <a:solidFill>
                  <a:schemeClr val="dk1"/>
                </a:solidFill>
              </a:rPr>
              <a:t>Mengevaluasi hasil kinerja model yang dibagun oleh metode tersebut untuk memprediksi harga saham.</a:t>
            </a:r>
            <a:endParaRPr sz="16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Backward LSTM</a:t>
            </a:r>
            <a:endParaRPr/>
          </a:p>
          <a:p>
            <a:pPr indent="0" lvl="0" marL="0" rtl="0" algn="l">
              <a:spcBef>
                <a:spcPts val="0"/>
              </a:spcBef>
              <a:spcAft>
                <a:spcPts val="0"/>
              </a:spcAft>
              <a:buNone/>
            </a:pPr>
            <a:r>
              <a:t/>
            </a:r>
            <a:endParaRPr/>
          </a:p>
        </p:txBody>
      </p:sp>
      <p:pic>
        <p:nvPicPr>
          <p:cNvPr id="441" name="Google Shape;441;p62"/>
          <p:cNvPicPr preferRelativeResize="0"/>
          <p:nvPr/>
        </p:nvPicPr>
        <p:blipFill>
          <a:blip r:embed="rId3">
            <a:alphaModFix/>
          </a:blip>
          <a:stretch>
            <a:fillRect/>
          </a:stretch>
        </p:blipFill>
        <p:spPr>
          <a:xfrm>
            <a:off x="82850" y="655575"/>
            <a:ext cx="4818126" cy="4265975"/>
          </a:xfrm>
          <a:prstGeom prst="rect">
            <a:avLst/>
          </a:prstGeom>
          <a:noFill/>
          <a:ln>
            <a:noFill/>
          </a:ln>
        </p:spPr>
      </p:pic>
      <p:pic>
        <p:nvPicPr>
          <p:cNvPr id="442" name="Google Shape;442;p62"/>
          <p:cNvPicPr preferRelativeResize="0"/>
          <p:nvPr/>
        </p:nvPicPr>
        <p:blipFill>
          <a:blip r:embed="rId4">
            <a:alphaModFix/>
          </a:blip>
          <a:stretch>
            <a:fillRect/>
          </a:stretch>
        </p:blipFill>
        <p:spPr>
          <a:xfrm>
            <a:off x="5123000" y="552988"/>
            <a:ext cx="3823222" cy="426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Dense</a:t>
            </a:r>
            <a:endParaRPr/>
          </a:p>
        </p:txBody>
      </p:sp>
      <p:pic>
        <p:nvPicPr>
          <p:cNvPr id="448" name="Google Shape;448;p63"/>
          <p:cNvPicPr preferRelativeResize="0"/>
          <p:nvPr/>
        </p:nvPicPr>
        <p:blipFill>
          <a:blip r:embed="rId3">
            <a:alphaModFix/>
          </a:blip>
          <a:stretch>
            <a:fillRect/>
          </a:stretch>
        </p:blipFill>
        <p:spPr>
          <a:xfrm>
            <a:off x="311700" y="829425"/>
            <a:ext cx="4263150" cy="3661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Inverse Scaler MinMax</a:t>
            </a:r>
            <a:endParaRPr/>
          </a:p>
        </p:txBody>
      </p:sp>
      <p:pic>
        <p:nvPicPr>
          <p:cNvPr id="454" name="Google Shape;454;p64"/>
          <p:cNvPicPr preferRelativeResize="0"/>
          <p:nvPr/>
        </p:nvPicPr>
        <p:blipFill>
          <a:blip r:embed="rId3">
            <a:alphaModFix/>
          </a:blip>
          <a:stretch>
            <a:fillRect/>
          </a:stretch>
        </p:blipFill>
        <p:spPr>
          <a:xfrm>
            <a:off x="553200" y="761288"/>
            <a:ext cx="7515024" cy="4169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5"/>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ARIMA </a:t>
            </a:r>
            <a:endParaRPr/>
          </a:p>
          <a:p>
            <a:pPr indent="0" lvl="0" marL="0" rtl="0" algn="l">
              <a:spcBef>
                <a:spcPts val="0"/>
              </a:spcBef>
              <a:spcAft>
                <a:spcPts val="0"/>
              </a:spcAft>
              <a:buNone/>
            </a:pPr>
            <a:r>
              <a:rPr lang="en" sz="2244"/>
              <a:t>(Moving Average)</a:t>
            </a:r>
            <a:endParaRPr sz="2244"/>
          </a:p>
        </p:txBody>
      </p:sp>
      <p:sp>
        <p:nvSpPr>
          <p:cNvPr id="460" name="Google Shape;460;p65"/>
          <p:cNvSpPr txBox="1"/>
          <p:nvPr>
            <p:ph idx="1" type="body"/>
          </p:nvPr>
        </p:nvSpPr>
        <p:spPr>
          <a:xfrm>
            <a:off x="395075" y="1338400"/>
            <a:ext cx="3592200" cy="15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1"/>
                </a:solidFill>
              </a:rPr>
              <a:t>Inisialisasi:</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Nilai parameter ordo p,d,q = 2,1,0</a:t>
            </a:r>
            <a:endParaRPr sz="1300">
              <a:solidFill>
                <a:schemeClr val="dk1"/>
              </a:solidFill>
            </a:endParaRPr>
          </a:p>
        </p:txBody>
      </p:sp>
      <p:pic>
        <p:nvPicPr>
          <p:cNvPr id="461" name="Google Shape;461;p65"/>
          <p:cNvPicPr preferRelativeResize="0"/>
          <p:nvPr/>
        </p:nvPicPr>
        <p:blipFill>
          <a:blip r:embed="rId3">
            <a:alphaModFix/>
          </a:blip>
          <a:stretch>
            <a:fillRect/>
          </a:stretch>
        </p:blipFill>
        <p:spPr>
          <a:xfrm>
            <a:off x="5654050" y="432663"/>
            <a:ext cx="2118075" cy="42781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6"/>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ARIMA </a:t>
            </a:r>
            <a:r>
              <a:rPr lang="en" sz="2244"/>
              <a:t>(Difference / Integrated)</a:t>
            </a:r>
            <a:endParaRPr sz="2244"/>
          </a:p>
        </p:txBody>
      </p:sp>
      <p:sp>
        <p:nvSpPr>
          <p:cNvPr id="467" name="Google Shape;467;p66"/>
          <p:cNvSpPr txBox="1"/>
          <p:nvPr>
            <p:ph idx="1" type="body"/>
          </p:nvPr>
        </p:nvSpPr>
        <p:spPr>
          <a:xfrm>
            <a:off x="6093900" y="147175"/>
            <a:ext cx="2105100" cy="97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300">
              <a:solidFill>
                <a:schemeClr val="dk1"/>
              </a:solidFill>
            </a:endParaRPr>
          </a:p>
        </p:txBody>
      </p:sp>
      <p:pic>
        <p:nvPicPr>
          <p:cNvPr id="468" name="Google Shape;468;p66"/>
          <p:cNvPicPr preferRelativeResize="0"/>
          <p:nvPr/>
        </p:nvPicPr>
        <p:blipFill>
          <a:blip r:embed="rId3">
            <a:alphaModFix/>
          </a:blip>
          <a:stretch>
            <a:fillRect/>
          </a:stretch>
        </p:blipFill>
        <p:spPr>
          <a:xfrm>
            <a:off x="686050" y="560525"/>
            <a:ext cx="2025425" cy="4336925"/>
          </a:xfrm>
          <a:prstGeom prst="rect">
            <a:avLst/>
          </a:prstGeom>
          <a:noFill/>
          <a:ln>
            <a:noFill/>
          </a:ln>
        </p:spPr>
      </p:pic>
      <p:pic>
        <p:nvPicPr>
          <p:cNvPr id="469" name="Google Shape;469;p66"/>
          <p:cNvPicPr preferRelativeResize="0"/>
          <p:nvPr/>
        </p:nvPicPr>
        <p:blipFill>
          <a:blip r:embed="rId4">
            <a:alphaModFix/>
          </a:blip>
          <a:stretch>
            <a:fillRect/>
          </a:stretch>
        </p:blipFill>
        <p:spPr>
          <a:xfrm>
            <a:off x="3224450" y="1993225"/>
            <a:ext cx="2105100" cy="252853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7"/>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Perhitungan ARIMA </a:t>
            </a:r>
            <a:r>
              <a:rPr lang="en" sz="2244"/>
              <a:t>(Moving Average)</a:t>
            </a:r>
            <a:endParaRPr sz="2244"/>
          </a:p>
        </p:txBody>
      </p:sp>
      <p:pic>
        <p:nvPicPr>
          <p:cNvPr id="475" name="Google Shape;475;p67"/>
          <p:cNvPicPr preferRelativeResize="0"/>
          <p:nvPr/>
        </p:nvPicPr>
        <p:blipFill>
          <a:blip r:embed="rId3">
            <a:alphaModFix/>
          </a:blip>
          <a:stretch>
            <a:fillRect/>
          </a:stretch>
        </p:blipFill>
        <p:spPr>
          <a:xfrm>
            <a:off x="2658312" y="1170113"/>
            <a:ext cx="6173985" cy="572700"/>
          </a:xfrm>
          <a:prstGeom prst="rect">
            <a:avLst/>
          </a:prstGeom>
          <a:noFill/>
          <a:ln>
            <a:noFill/>
          </a:ln>
        </p:spPr>
      </p:pic>
      <p:pic>
        <p:nvPicPr>
          <p:cNvPr id="476" name="Google Shape;476;p67"/>
          <p:cNvPicPr preferRelativeResize="0"/>
          <p:nvPr/>
        </p:nvPicPr>
        <p:blipFill>
          <a:blip r:embed="rId4">
            <a:alphaModFix/>
          </a:blip>
          <a:stretch>
            <a:fillRect/>
          </a:stretch>
        </p:blipFill>
        <p:spPr>
          <a:xfrm>
            <a:off x="152400" y="712925"/>
            <a:ext cx="2790825" cy="304800"/>
          </a:xfrm>
          <a:prstGeom prst="rect">
            <a:avLst/>
          </a:prstGeom>
          <a:noFill/>
          <a:ln>
            <a:noFill/>
          </a:ln>
        </p:spPr>
      </p:pic>
      <p:pic>
        <p:nvPicPr>
          <p:cNvPr id="477" name="Google Shape;477;p67"/>
          <p:cNvPicPr preferRelativeResize="0"/>
          <p:nvPr/>
        </p:nvPicPr>
        <p:blipFill>
          <a:blip r:embed="rId5">
            <a:alphaModFix/>
          </a:blip>
          <a:stretch>
            <a:fillRect/>
          </a:stretch>
        </p:blipFill>
        <p:spPr>
          <a:xfrm>
            <a:off x="311700" y="1083600"/>
            <a:ext cx="1476375" cy="1762125"/>
          </a:xfrm>
          <a:prstGeom prst="rect">
            <a:avLst/>
          </a:prstGeom>
          <a:noFill/>
          <a:ln>
            <a:noFill/>
          </a:ln>
        </p:spPr>
      </p:pic>
      <p:pic>
        <p:nvPicPr>
          <p:cNvPr id="478" name="Google Shape;478;p67"/>
          <p:cNvPicPr preferRelativeResize="0"/>
          <p:nvPr/>
        </p:nvPicPr>
        <p:blipFill>
          <a:blip r:embed="rId6">
            <a:alphaModFix/>
          </a:blip>
          <a:stretch>
            <a:fillRect/>
          </a:stretch>
        </p:blipFill>
        <p:spPr>
          <a:xfrm>
            <a:off x="4235625" y="1851937"/>
            <a:ext cx="3019341" cy="309588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t>
            </a:r>
            <a:endParaRPr/>
          </a:p>
          <a:p>
            <a:pPr indent="0" lvl="0" marL="0" rtl="0" algn="l">
              <a:spcBef>
                <a:spcPts val="0"/>
              </a:spcBef>
              <a:spcAft>
                <a:spcPts val="0"/>
              </a:spcAft>
              <a:buNone/>
            </a:pPr>
            <a:r>
              <a:rPr lang="en"/>
              <a:t>Evaluasi Forecasting</a:t>
            </a:r>
            <a:endParaRPr/>
          </a:p>
        </p:txBody>
      </p:sp>
      <p:pic>
        <p:nvPicPr>
          <p:cNvPr id="484" name="Google Shape;484;p68"/>
          <p:cNvPicPr preferRelativeResize="0"/>
          <p:nvPr/>
        </p:nvPicPr>
        <p:blipFill>
          <a:blip r:embed="rId3">
            <a:alphaModFix/>
          </a:blip>
          <a:stretch>
            <a:fillRect/>
          </a:stretch>
        </p:blipFill>
        <p:spPr>
          <a:xfrm>
            <a:off x="235500" y="1164125"/>
            <a:ext cx="4581675" cy="2529350"/>
          </a:xfrm>
          <a:prstGeom prst="rect">
            <a:avLst/>
          </a:prstGeom>
          <a:noFill/>
          <a:ln>
            <a:noFill/>
          </a:ln>
        </p:spPr>
      </p:pic>
      <p:pic>
        <p:nvPicPr>
          <p:cNvPr id="485" name="Google Shape;485;p68"/>
          <p:cNvPicPr preferRelativeResize="0"/>
          <p:nvPr/>
        </p:nvPicPr>
        <p:blipFill>
          <a:blip r:embed="rId4">
            <a:alphaModFix/>
          </a:blip>
          <a:stretch>
            <a:fillRect/>
          </a:stretch>
        </p:blipFill>
        <p:spPr>
          <a:xfrm>
            <a:off x="4940775" y="1911750"/>
            <a:ext cx="3569050" cy="1463175"/>
          </a:xfrm>
          <a:prstGeom prst="rect">
            <a:avLst/>
          </a:prstGeom>
          <a:noFill/>
          <a:ln>
            <a:noFill/>
          </a:ln>
        </p:spPr>
      </p:pic>
      <p:sp>
        <p:nvSpPr>
          <p:cNvPr id="486" name="Google Shape;486;p68"/>
          <p:cNvSpPr txBox="1"/>
          <p:nvPr/>
        </p:nvSpPr>
        <p:spPr>
          <a:xfrm>
            <a:off x="4211425" y="3894125"/>
            <a:ext cx="11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7" name="Google Shape;487;p68"/>
          <p:cNvSpPr txBox="1"/>
          <p:nvPr/>
        </p:nvSpPr>
        <p:spPr>
          <a:xfrm>
            <a:off x="8161100" y="2167500"/>
            <a:ext cx="10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(2.27)</a:t>
            </a:r>
            <a:endParaRPr>
              <a:latin typeface="Proxima Nova"/>
              <a:ea typeface="Proxima Nova"/>
              <a:cs typeface="Proxima Nova"/>
              <a:sym typeface="Proxima Nova"/>
            </a:endParaRPr>
          </a:p>
        </p:txBody>
      </p:sp>
      <p:sp>
        <p:nvSpPr>
          <p:cNvPr id="488" name="Google Shape;488;p68"/>
          <p:cNvSpPr txBox="1"/>
          <p:nvPr/>
        </p:nvSpPr>
        <p:spPr>
          <a:xfrm>
            <a:off x="8161100" y="2495550"/>
            <a:ext cx="10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(2.28)</a:t>
            </a:r>
            <a:endParaRPr>
              <a:latin typeface="Proxima Nova"/>
              <a:ea typeface="Proxima Nova"/>
              <a:cs typeface="Proxima Nova"/>
              <a:sym typeface="Proxima Nova"/>
            </a:endParaRPr>
          </a:p>
        </p:txBody>
      </p:sp>
      <p:sp>
        <p:nvSpPr>
          <p:cNvPr id="489" name="Google Shape;489;p68"/>
          <p:cNvSpPr txBox="1"/>
          <p:nvPr/>
        </p:nvSpPr>
        <p:spPr>
          <a:xfrm>
            <a:off x="8161100" y="2819550"/>
            <a:ext cx="10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(2.29)</a:t>
            </a:r>
            <a:endParaRPr>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9"/>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t>
            </a:r>
            <a:endParaRPr/>
          </a:p>
          <a:p>
            <a:pPr indent="0" lvl="0" marL="0" rtl="0" algn="l">
              <a:spcBef>
                <a:spcPts val="0"/>
              </a:spcBef>
              <a:spcAft>
                <a:spcPts val="0"/>
              </a:spcAft>
              <a:buNone/>
            </a:pPr>
            <a:r>
              <a:rPr lang="en"/>
              <a:t>Evaluasi Forecasting</a:t>
            </a:r>
            <a:endParaRPr/>
          </a:p>
        </p:txBody>
      </p:sp>
      <p:sp>
        <p:nvSpPr>
          <p:cNvPr id="495" name="Google Shape;495;p69"/>
          <p:cNvSpPr txBox="1"/>
          <p:nvPr>
            <p:ph idx="1" type="body"/>
          </p:nvPr>
        </p:nvSpPr>
        <p:spPr>
          <a:xfrm>
            <a:off x="330925" y="1080600"/>
            <a:ext cx="2826000" cy="4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Evaluasi Forecasting dengan RMSE</a:t>
            </a:r>
            <a:endParaRPr b="1" sz="1200">
              <a:solidFill>
                <a:schemeClr val="dk1"/>
              </a:solidFill>
            </a:endParaRPr>
          </a:p>
        </p:txBody>
      </p:sp>
      <p:pic>
        <p:nvPicPr>
          <p:cNvPr id="496" name="Google Shape;496;p69"/>
          <p:cNvPicPr preferRelativeResize="0"/>
          <p:nvPr/>
        </p:nvPicPr>
        <p:blipFill>
          <a:blip r:embed="rId3">
            <a:alphaModFix/>
          </a:blip>
          <a:stretch>
            <a:fillRect/>
          </a:stretch>
        </p:blipFill>
        <p:spPr>
          <a:xfrm>
            <a:off x="152400" y="1639500"/>
            <a:ext cx="4143375" cy="2400300"/>
          </a:xfrm>
          <a:prstGeom prst="rect">
            <a:avLst/>
          </a:prstGeom>
          <a:noFill/>
          <a:ln>
            <a:noFill/>
          </a:ln>
        </p:spPr>
      </p:pic>
      <p:pic>
        <p:nvPicPr>
          <p:cNvPr id="497" name="Google Shape;497;p69"/>
          <p:cNvPicPr preferRelativeResize="0"/>
          <p:nvPr/>
        </p:nvPicPr>
        <p:blipFill>
          <a:blip r:embed="rId4">
            <a:alphaModFix/>
          </a:blip>
          <a:stretch>
            <a:fillRect/>
          </a:stretch>
        </p:blipFill>
        <p:spPr>
          <a:xfrm>
            <a:off x="4470575" y="1741000"/>
            <a:ext cx="4410725" cy="2470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t>
            </a:r>
            <a:endParaRPr/>
          </a:p>
          <a:p>
            <a:pPr indent="0" lvl="0" marL="0" rtl="0" algn="l">
              <a:spcBef>
                <a:spcPts val="0"/>
              </a:spcBef>
              <a:spcAft>
                <a:spcPts val="0"/>
              </a:spcAft>
              <a:buNone/>
            </a:pPr>
            <a:r>
              <a:rPr lang="en"/>
              <a:t>Evaluasi Forecasting</a:t>
            </a:r>
            <a:endParaRPr/>
          </a:p>
        </p:txBody>
      </p:sp>
      <p:sp>
        <p:nvSpPr>
          <p:cNvPr id="503" name="Google Shape;503;p70"/>
          <p:cNvSpPr txBox="1"/>
          <p:nvPr>
            <p:ph idx="1" type="body"/>
          </p:nvPr>
        </p:nvSpPr>
        <p:spPr>
          <a:xfrm>
            <a:off x="330925" y="1080600"/>
            <a:ext cx="2826000" cy="4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Evaluasi Forecasting dengan MAE</a:t>
            </a:r>
            <a:endParaRPr b="1" sz="1200">
              <a:solidFill>
                <a:schemeClr val="dk1"/>
              </a:solidFill>
            </a:endParaRPr>
          </a:p>
        </p:txBody>
      </p:sp>
      <p:pic>
        <p:nvPicPr>
          <p:cNvPr id="504" name="Google Shape;504;p70"/>
          <p:cNvPicPr preferRelativeResize="0"/>
          <p:nvPr/>
        </p:nvPicPr>
        <p:blipFill>
          <a:blip r:embed="rId3">
            <a:alphaModFix/>
          </a:blip>
          <a:stretch>
            <a:fillRect/>
          </a:stretch>
        </p:blipFill>
        <p:spPr>
          <a:xfrm>
            <a:off x="152400" y="1639500"/>
            <a:ext cx="4419600" cy="2891208"/>
          </a:xfrm>
          <a:prstGeom prst="rect">
            <a:avLst/>
          </a:prstGeom>
          <a:noFill/>
          <a:ln>
            <a:noFill/>
          </a:ln>
        </p:spPr>
      </p:pic>
      <p:pic>
        <p:nvPicPr>
          <p:cNvPr id="505" name="Google Shape;505;p70"/>
          <p:cNvPicPr preferRelativeResize="0"/>
          <p:nvPr/>
        </p:nvPicPr>
        <p:blipFill>
          <a:blip r:embed="rId4">
            <a:alphaModFix/>
          </a:blip>
          <a:stretch>
            <a:fillRect/>
          </a:stretch>
        </p:blipFill>
        <p:spPr>
          <a:xfrm>
            <a:off x="4883050" y="1559875"/>
            <a:ext cx="3799425" cy="3050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t>
            </a:r>
            <a:endParaRPr/>
          </a:p>
          <a:p>
            <a:pPr indent="0" lvl="0" marL="0" rtl="0" algn="l">
              <a:spcBef>
                <a:spcPts val="0"/>
              </a:spcBef>
              <a:spcAft>
                <a:spcPts val="0"/>
              </a:spcAft>
              <a:buNone/>
            </a:pPr>
            <a:r>
              <a:rPr lang="en"/>
              <a:t>Evaluasi Forecasting</a:t>
            </a:r>
            <a:endParaRPr/>
          </a:p>
        </p:txBody>
      </p:sp>
      <p:sp>
        <p:nvSpPr>
          <p:cNvPr id="511" name="Google Shape;511;p71"/>
          <p:cNvSpPr txBox="1"/>
          <p:nvPr>
            <p:ph idx="1" type="body"/>
          </p:nvPr>
        </p:nvSpPr>
        <p:spPr>
          <a:xfrm>
            <a:off x="330925" y="1080600"/>
            <a:ext cx="2826000" cy="4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Evaluasi Forecasting dengan MAPE</a:t>
            </a:r>
            <a:endParaRPr b="1" sz="1200">
              <a:solidFill>
                <a:schemeClr val="dk1"/>
              </a:solidFill>
            </a:endParaRPr>
          </a:p>
        </p:txBody>
      </p:sp>
      <p:pic>
        <p:nvPicPr>
          <p:cNvPr id="512" name="Google Shape;512;p71"/>
          <p:cNvPicPr preferRelativeResize="0"/>
          <p:nvPr/>
        </p:nvPicPr>
        <p:blipFill>
          <a:blip r:embed="rId3">
            <a:alphaModFix/>
          </a:blip>
          <a:stretch>
            <a:fillRect/>
          </a:stretch>
        </p:blipFill>
        <p:spPr>
          <a:xfrm>
            <a:off x="5012850" y="1508643"/>
            <a:ext cx="4001350" cy="3107700"/>
          </a:xfrm>
          <a:prstGeom prst="rect">
            <a:avLst/>
          </a:prstGeom>
          <a:noFill/>
          <a:ln>
            <a:noFill/>
          </a:ln>
        </p:spPr>
      </p:pic>
      <p:pic>
        <p:nvPicPr>
          <p:cNvPr id="513" name="Google Shape;513;p71"/>
          <p:cNvPicPr preferRelativeResize="0"/>
          <p:nvPr/>
        </p:nvPicPr>
        <p:blipFill>
          <a:blip r:embed="rId4">
            <a:alphaModFix/>
          </a:blip>
          <a:stretch>
            <a:fillRect/>
          </a:stretch>
        </p:blipFill>
        <p:spPr>
          <a:xfrm>
            <a:off x="152400" y="1639500"/>
            <a:ext cx="4566200" cy="284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Batasan Masalah</a:t>
            </a:r>
            <a:endParaRPr/>
          </a:p>
        </p:txBody>
      </p:sp>
      <p:sp>
        <p:nvSpPr>
          <p:cNvPr id="93" name="Google Shape;93;p18"/>
          <p:cNvSpPr txBox="1"/>
          <p:nvPr>
            <p:ph idx="1" type="body"/>
          </p:nvPr>
        </p:nvSpPr>
        <p:spPr>
          <a:xfrm>
            <a:off x="311700" y="771475"/>
            <a:ext cx="8468700" cy="18780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1"/>
              </a:buClr>
              <a:buSzPts val="1600"/>
              <a:buAutoNum type="arabicPeriod"/>
            </a:pPr>
            <a:r>
              <a:rPr lang="en" sz="1600">
                <a:solidFill>
                  <a:schemeClr val="dk1"/>
                </a:solidFill>
              </a:rPr>
              <a:t>Dataset yang digunakan diambil dari </a:t>
            </a:r>
            <a:r>
              <a:rPr i="1" lang="en" sz="1600">
                <a:solidFill>
                  <a:schemeClr val="dk1"/>
                </a:solidFill>
              </a:rPr>
              <a:t>Yahoo Finance </a:t>
            </a:r>
            <a:r>
              <a:rPr lang="en" sz="1600">
                <a:solidFill>
                  <a:schemeClr val="dk1"/>
                </a:solidFill>
              </a:rPr>
              <a:t>dimana seluruh data saham diambil dari berbagai macam sektor saham, antara lain: UNVR, GGRM, PSDN</a:t>
            </a:r>
            <a:endParaRPr sz="1600">
              <a:solidFill>
                <a:schemeClr val="dk1"/>
              </a:solidFill>
            </a:endParaRPr>
          </a:p>
          <a:p>
            <a:pPr indent="-330200" lvl="0" marL="457200" rtl="0" algn="l">
              <a:spcBef>
                <a:spcPts val="0"/>
              </a:spcBef>
              <a:spcAft>
                <a:spcPts val="0"/>
              </a:spcAft>
              <a:buClr>
                <a:schemeClr val="dk1"/>
              </a:buClr>
              <a:buSzPts val="1600"/>
              <a:buAutoNum type="arabicPeriod"/>
            </a:pPr>
            <a:r>
              <a:rPr i="1" lang="en" sz="1600">
                <a:solidFill>
                  <a:srgbClr val="000000"/>
                </a:solidFill>
                <a:highlight>
                  <a:srgbClr val="FFFFFF"/>
                </a:highlight>
              </a:rPr>
              <a:t>Long term forecasting</a:t>
            </a:r>
            <a:r>
              <a:rPr lang="en" sz="1600">
                <a:solidFill>
                  <a:srgbClr val="000000"/>
                </a:solidFill>
                <a:highlight>
                  <a:srgbClr val="FFFFFF"/>
                </a:highlight>
              </a:rPr>
              <a:t> menggunakan periode dari 1 Januari 2017 sampai 31</a:t>
            </a:r>
            <a:r>
              <a:rPr lang="en" sz="1600">
                <a:solidFill>
                  <a:srgbClr val="000000"/>
                </a:solidFill>
              </a:rPr>
              <a:t> </a:t>
            </a:r>
            <a:r>
              <a:rPr lang="en" sz="1600">
                <a:solidFill>
                  <a:srgbClr val="000000"/>
                </a:solidFill>
                <a:highlight>
                  <a:srgbClr val="FFFFFF"/>
                </a:highlight>
              </a:rPr>
              <a:t>Desember 2021 dengan berjumlah 1261 data. </a:t>
            </a:r>
            <a:r>
              <a:rPr i="1" lang="en" sz="1600">
                <a:solidFill>
                  <a:srgbClr val="000000"/>
                </a:solidFill>
                <a:highlight>
                  <a:srgbClr val="FFFFFF"/>
                </a:highlight>
              </a:rPr>
              <a:t>Mid term forecasting</a:t>
            </a:r>
            <a:r>
              <a:rPr lang="en" sz="1600">
                <a:solidFill>
                  <a:srgbClr val="000000"/>
                </a:solidFill>
                <a:highlight>
                  <a:srgbClr val="FFFFFF"/>
                </a:highlight>
              </a:rPr>
              <a:t> menggunakan periode dari 1 Januari 2017 sampai 31 Desember 2017 dengan berjumlah 253 data. </a:t>
            </a:r>
            <a:r>
              <a:rPr i="1" lang="en" sz="1600">
                <a:solidFill>
                  <a:srgbClr val="000000"/>
                </a:solidFill>
                <a:highlight>
                  <a:srgbClr val="FFFFFF"/>
                </a:highlight>
              </a:rPr>
              <a:t>Short term forecasting</a:t>
            </a:r>
            <a:r>
              <a:rPr lang="en" sz="1600">
                <a:solidFill>
                  <a:srgbClr val="000000"/>
                </a:solidFill>
                <a:highlight>
                  <a:srgbClr val="FFFFFF"/>
                </a:highlight>
              </a:rPr>
              <a:t> menggunakan periode dari 1 Januari</a:t>
            </a:r>
            <a:r>
              <a:rPr lang="en" sz="1600">
                <a:solidFill>
                  <a:srgbClr val="000000"/>
                </a:solidFill>
              </a:rPr>
              <a:t> </a:t>
            </a:r>
            <a:r>
              <a:rPr lang="en" sz="1600">
                <a:solidFill>
                  <a:srgbClr val="000000"/>
                </a:solidFill>
                <a:highlight>
                  <a:srgbClr val="FFFFFF"/>
                </a:highlight>
              </a:rPr>
              <a:t>2017 sampai 31 Maret 2017 dengan berjumlah 62 data.</a:t>
            </a:r>
            <a:endParaRPr sz="1600">
              <a:solidFill>
                <a:schemeClr val="dk1"/>
              </a:solidFill>
            </a:endParaRPr>
          </a:p>
          <a:p>
            <a:pPr indent="-330200" lvl="0" marL="457200" rtl="0" algn="l">
              <a:lnSpc>
                <a:spcPct val="95000"/>
              </a:lnSpc>
              <a:spcBef>
                <a:spcPts val="0"/>
              </a:spcBef>
              <a:spcAft>
                <a:spcPts val="0"/>
              </a:spcAft>
              <a:buClr>
                <a:schemeClr val="dk1"/>
              </a:buClr>
              <a:buSzPts val="1600"/>
              <a:buAutoNum type="arabicPeriod"/>
            </a:pPr>
            <a:r>
              <a:rPr lang="en" sz="1600">
                <a:solidFill>
                  <a:schemeClr val="dk1"/>
                </a:solidFill>
              </a:rPr>
              <a:t>Untuk melihat performa model yang dibuat akan dilihat dari RMSE, MAE, MAPE</a:t>
            </a:r>
            <a:endParaRPr sz="1600">
              <a:solidFill>
                <a:schemeClr val="dk1"/>
              </a:solidFill>
            </a:endParaRPr>
          </a:p>
        </p:txBody>
      </p:sp>
      <p:sp>
        <p:nvSpPr>
          <p:cNvPr id="94" name="Google Shape;94;p18"/>
          <p:cNvSpPr txBox="1"/>
          <p:nvPr>
            <p:ph type="title"/>
          </p:nvPr>
        </p:nvSpPr>
        <p:spPr>
          <a:xfrm>
            <a:off x="363575" y="3186750"/>
            <a:ext cx="8468700" cy="43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Kontribusi Penelitian</a:t>
            </a:r>
            <a:endParaRPr/>
          </a:p>
        </p:txBody>
      </p:sp>
      <p:sp>
        <p:nvSpPr>
          <p:cNvPr id="95" name="Google Shape;95;p18"/>
          <p:cNvSpPr txBox="1"/>
          <p:nvPr>
            <p:ph idx="1" type="body"/>
          </p:nvPr>
        </p:nvSpPr>
        <p:spPr>
          <a:xfrm>
            <a:off x="337650" y="3721801"/>
            <a:ext cx="8376300" cy="130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Membuat sistem prediksi harga saham yang telah ditentukan dengan menggunakan metode LSTM dan ARIMA dengan nilai parameter yang tepat dari setiap metode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Melakukan evaluasi hasil prediksi dengan menggunakan RMSE, MAE, MAPE</a:t>
            </a:r>
            <a:endParaRPr sz="16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Bab 4. Implementasi dan Pengujian</a:t>
            </a:r>
            <a:endParaRPr i="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Spesifikasi Perangkat</a:t>
            </a:r>
            <a:endParaRPr/>
          </a:p>
        </p:txBody>
      </p:sp>
      <p:sp>
        <p:nvSpPr>
          <p:cNvPr id="524" name="Google Shape;524;p73"/>
          <p:cNvSpPr txBox="1"/>
          <p:nvPr>
            <p:ph idx="1" type="body"/>
          </p:nvPr>
        </p:nvSpPr>
        <p:spPr>
          <a:xfrm>
            <a:off x="311700" y="1170450"/>
            <a:ext cx="4260300" cy="33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Perangkat Keras</a:t>
            </a:r>
            <a:endParaRPr sz="20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a:t>
            </a:r>
            <a:r>
              <a:rPr lang="en">
                <a:solidFill>
                  <a:schemeClr val="dk1"/>
                </a:solidFill>
              </a:rPr>
              <a:t>aptop Acer Nitro 5 AN515-57</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Processor: intel core i5-11400H 2.70GHz</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SSD, </a:t>
            </a:r>
            <a:r>
              <a:rPr lang="en">
                <a:solidFill>
                  <a:schemeClr val="dk1"/>
                </a:solidFill>
              </a:rPr>
              <a:t>kapasitas</a:t>
            </a:r>
            <a:r>
              <a:rPr lang="en">
                <a:solidFill>
                  <a:schemeClr val="dk1"/>
                </a:solidFill>
              </a:rPr>
              <a:t> 512GB</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RAM, kapasitas 16GB</a:t>
            </a:r>
            <a:endParaRPr>
              <a:solidFill>
                <a:schemeClr val="dk1"/>
              </a:solidFill>
            </a:endParaRPr>
          </a:p>
        </p:txBody>
      </p:sp>
      <p:sp>
        <p:nvSpPr>
          <p:cNvPr id="525" name="Google Shape;525;p73"/>
          <p:cNvSpPr txBox="1"/>
          <p:nvPr>
            <p:ph idx="1" type="body"/>
          </p:nvPr>
        </p:nvSpPr>
        <p:spPr>
          <a:xfrm>
            <a:off x="4705600" y="1170450"/>
            <a:ext cx="4260300" cy="33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Perangkat Lunak</a:t>
            </a:r>
            <a:endParaRPr sz="20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Sistem Operasi Windows 11 Home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Python 3.9.7 (Jupyter Notebook)</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Daftar Class dan Method</a:t>
            </a:r>
            <a:endParaRPr/>
          </a:p>
        </p:txBody>
      </p:sp>
      <p:sp>
        <p:nvSpPr>
          <p:cNvPr id="531" name="Google Shape;531;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Class EvaluasiForecasting: rmse_metric, mae_metric, mape_metric</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Class preprocessing: feature_selection, reshape_data, min_max, inverse_minmax, partition_dataset, splitting_datset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Class ARIMA_model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Class LSTM_unit: training_model, predict_model</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ph type="title"/>
          </p:nvPr>
        </p:nvSpPr>
        <p:spPr>
          <a:xfrm>
            <a:off x="311700" y="21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EvaluasiForecasting</a:t>
            </a:r>
            <a:endParaRPr/>
          </a:p>
        </p:txBody>
      </p:sp>
      <p:pic>
        <p:nvPicPr>
          <p:cNvPr id="537" name="Google Shape;537;p75"/>
          <p:cNvPicPr preferRelativeResize="0"/>
          <p:nvPr/>
        </p:nvPicPr>
        <p:blipFill>
          <a:blip r:embed="rId3">
            <a:alphaModFix/>
          </a:blip>
          <a:stretch>
            <a:fillRect/>
          </a:stretch>
        </p:blipFill>
        <p:spPr>
          <a:xfrm>
            <a:off x="374150" y="1584175"/>
            <a:ext cx="5781675" cy="2257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6"/>
          <p:cNvSpPr txBox="1"/>
          <p:nvPr>
            <p:ph type="title"/>
          </p:nvPr>
        </p:nvSpPr>
        <p:spPr>
          <a:xfrm>
            <a:off x="1199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LSTM</a:t>
            </a:r>
            <a:endParaRPr/>
          </a:p>
        </p:txBody>
      </p:sp>
      <p:sp>
        <p:nvSpPr>
          <p:cNvPr id="543" name="Google Shape;543;p76"/>
          <p:cNvSpPr txBox="1"/>
          <p:nvPr>
            <p:ph idx="1" type="body"/>
          </p:nvPr>
        </p:nvSpPr>
        <p:spPr>
          <a:xfrm>
            <a:off x="178325" y="405725"/>
            <a:ext cx="25074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Class Preprocessing</a:t>
            </a:r>
            <a:endParaRPr>
              <a:solidFill>
                <a:schemeClr val="dk1"/>
              </a:solidFill>
            </a:endParaRPr>
          </a:p>
        </p:txBody>
      </p:sp>
      <p:pic>
        <p:nvPicPr>
          <p:cNvPr id="544" name="Google Shape;544;p76"/>
          <p:cNvPicPr preferRelativeResize="0"/>
          <p:nvPr/>
        </p:nvPicPr>
        <p:blipFill>
          <a:blip r:embed="rId3">
            <a:alphaModFix/>
          </a:blip>
          <a:stretch>
            <a:fillRect/>
          </a:stretch>
        </p:blipFill>
        <p:spPr>
          <a:xfrm>
            <a:off x="-33225" y="938450"/>
            <a:ext cx="5212117" cy="2975550"/>
          </a:xfrm>
          <a:prstGeom prst="rect">
            <a:avLst/>
          </a:prstGeom>
          <a:noFill/>
          <a:ln>
            <a:noFill/>
          </a:ln>
        </p:spPr>
      </p:pic>
      <p:pic>
        <p:nvPicPr>
          <p:cNvPr id="545" name="Google Shape;545;p76"/>
          <p:cNvPicPr preferRelativeResize="0"/>
          <p:nvPr/>
        </p:nvPicPr>
        <p:blipFill>
          <a:blip r:embed="rId4">
            <a:alphaModFix/>
          </a:blip>
          <a:stretch>
            <a:fillRect/>
          </a:stretch>
        </p:blipFill>
        <p:spPr>
          <a:xfrm>
            <a:off x="4299525" y="0"/>
            <a:ext cx="4341001" cy="2167375"/>
          </a:xfrm>
          <a:prstGeom prst="rect">
            <a:avLst/>
          </a:prstGeom>
          <a:noFill/>
          <a:ln>
            <a:noFill/>
          </a:ln>
        </p:spPr>
      </p:pic>
      <p:pic>
        <p:nvPicPr>
          <p:cNvPr id="546" name="Google Shape;546;p76"/>
          <p:cNvPicPr preferRelativeResize="0"/>
          <p:nvPr/>
        </p:nvPicPr>
        <p:blipFill>
          <a:blip r:embed="rId5">
            <a:alphaModFix/>
          </a:blip>
          <a:stretch>
            <a:fillRect/>
          </a:stretch>
        </p:blipFill>
        <p:spPr>
          <a:xfrm>
            <a:off x="3600275" y="2531925"/>
            <a:ext cx="5511876" cy="2571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311700" y="21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LSTM</a:t>
            </a:r>
            <a:endParaRPr/>
          </a:p>
        </p:txBody>
      </p:sp>
      <p:sp>
        <p:nvSpPr>
          <p:cNvPr id="552" name="Google Shape;552;p77"/>
          <p:cNvSpPr txBox="1"/>
          <p:nvPr>
            <p:ph idx="1" type="body"/>
          </p:nvPr>
        </p:nvSpPr>
        <p:spPr>
          <a:xfrm>
            <a:off x="225850" y="1020125"/>
            <a:ext cx="25074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Class LSTM_unit</a:t>
            </a:r>
            <a:endParaRPr>
              <a:solidFill>
                <a:schemeClr val="dk1"/>
              </a:solidFill>
            </a:endParaRPr>
          </a:p>
        </p:txBody>
      </p:sp>
      <p:pic>
        <p:nvPicPr>
          <p:cNvPr id="553" name="Google Shape;553;p77"/>
          <p:cNvPicPr preferRelativeResize="0"/>
          <p:nvPr/>
        </p:nvPicPr>
        <p:blipFill>
          <a:blip r:embed="rId3">
            <a:alphaModFix/>
          </a:blip>
          <a:stretch>
            <a:fillRect/>
          </a:stretch>
        </p:blipFill>
        <p:spPr>
          <a:xfrm>
            <a:off x="52250" y="1579200"/>
            <a:ext cx="6925328" cy="2975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type="title"/>
          </p:nvPr>
        </p:nvSpPr>
        <p:spPr>
          <a:xfrm>
            <a:off x="311700" y="80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ARIMA</a:t>
            </a:r>
            <a:endParaRPr/>
          </a:p>
        </p:txBody>
      </p:sp>
      <p:sp>
        <p:nvSpPr>
          <p:cNvPr id="559" name="Google Shape;559;p78"/>
          <p:cNvSpPr txBox="1"/>
          <p:nvPr>
            <p:ph idx="1" type="body"/>
          </p:nvPr>
        </p:nvSpPr>
        <p:spPr>
          <a:xfrm>
            <a:off x="519125" y="653225"/>
            <a:ext cx="25074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Class ARIMA_model</a:t>
            </a:r>
            <a:endParaRPr>
              <a:solidFill>
                <a:schemeClr val="dk1"/>
              </a:solidFill>
            </a:endParaRPr>
          </a:p>
        </p:txBody>
      </p:sp>
      <p:pic>
        <p:nvPicPr>
          <p:cNvPr id="560" name="Google Shape;560;p78"/>
          <p:cNvPicPr preferRelativeResize="0"/>
          <p:nvPr/>
        </p:nvPicPr>
        <p:blipFill>
          <a:blip r:embed="rId3">
            <a:alphaModFix/>
          </a:blip>
          <a:stretch>
            <a:fillRect/>
          </a:stretch>
        </p:blipFill>
        <p:spPr>
          <a:xfrm>
            <a:off x="3672575" y="417125"/>
            <a:ext cx="4411100" cy="4411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Skenario Pengujian</a:t>
            </a:r>
            <a:endParaRPr/>
          </a:p>
        </p:txBody>
      </p:sp>
      <p:sp>
        <p:nvSpPr>
          <p:cNvPr id="566" name="Google Shape;566;p79"/>
          <p:cNvSpPr txBox="1"/>
          <p:nvPr>
            <p:ph idx="1" type="body"/>
          </p:nvPr>
        </p:nvSpPr>
        <p:spPr>
          <a:xfrm>
            <a:off x="311700" y="1152475"/>
            <a:ext cx="394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ARIMA</a:t>
            </a:r>
            <a:endParaRPr b="1" sz="20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 2 Buah (1,2)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Q: 2 Buah (1,2)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 9 Buah (GGRM-long, GGRM-mid, GGRM-short, UNVR-long, UNVR-mid, UNVR-short, PSDN-long, PSDN-mid, PSDN-short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Total Kasus Pengujian: 36</a:t>
            </a:r>
            <a:endParaRPr>
              <a:solidFill>
                <a:schemeClr val="dk1"/>
              </a:solidFill>
            </a:endParaRPr>
          </a:p>
        </p:txBody>
      </p:sp>
      <p:pic>
        <p:nvPicPr>
          <p:cNvPr id="567" name="Google Shape;567;p79"/>
          <p:cNvPicPr preferRelativeResize="0"/>
          <p:nvPr/>
        </p:nvPicPr>
        <p:blipFill>
          <a:blip r:embed="rId3">
            <a:alphaModFix/>
          </a:blip>
          <a:stretch>
            <a:fillRect/>
          </a:stretch>
        </p:blipFill>
        <p:spPr>
          <a:xfrm>
            <a:off x="5740500" y="119425"/>
            <a:ext cx="3308150" cy="456730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Skenario Pengujian</a:t>
            </a:r>
            <a:endParaRPr/>
          </a:p>
        </p:txBody>
      </p:sp>
      <p:sp>
        <p:nvSpPr>
          <p:cNvPr id="573" name="Google Shape;573;p80"/>
          <p:cNvSpPr txBox="1"/>
          <p:nvPr>
            <p:ph idx="1" type="body"/>
          </p:nvPr>
        </p:nvSpPr>
        <p:spPr>
          <a:xfrm>
            <a:off x="362725" y="1127900"/>
            <a:ext cx="394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LSTM</a:t>
            </a:r>
            <a:endParaRPr b="1" sz="20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Epochs: 3 Buah (10,100,1000)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Units: 3 Buah(10,50,128)</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 9 Buah (GGRM-long, GGRM-mid, GGRM-short, UNVR-long, UNVR-mid, UNVR-short, PSDN-long, PSDN-mid, PSDN-short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Total Kasus Pengujian: 81</a:t>
            </a:r>
            <a:endParaRPr>
              <a:solidFill>
                <a:schemeClr val="dk1"/>
              </a:solidFill>
            </a:endParaRPr>
          </a:p>
        </p:txBody>
      </p:sp>
      <p:pic>
        <p:nvPicPr>
          <p:cNvPr id="574" name="Google Shape;574;p80"/>
          <p:cNvPicPr preferRelativeResize="0"/>
          <p:nvPr/>
        </p:nvPicPr>
        <p:blipFill>
          <a:blip r:embed="rId3">
            <a:alphaModFix/>
          </a:blip>
          <a:stretch>
            <a:fillRect/>
          </a:stretch>
        </p:blipFill>
        <p:spPr>
          <a:xfrm>
            <a:off x="5234300" y="460838"/>
            <a:ext cx="3752725" cy="4221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Pembahasan Pengujian </a:t>
            </a:r>
            <a:r>
              <a:rPr i="1" lang="en"/>
              <a:t>Long Term Prediction</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Harga Saham</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solidFill>
                  <a:schemeClr val="dk1"/>
                </a:solidFill>
              </a:rPr>
              <a:t>Saham adalah surat yang menjadi bukti seseorang memiliki bagian modal suatu perusahaan.</a:t>
            </a:r>
            <a:endParaRPr sz="1500">
              <a:solidFill>
                <a:schemeClr val="dk1"/>
              </a:solidFill>
            </a:endParaRPr>
          </a:p>
          <a:p>
            <a:pPr indent="0" lvl="0" marL="0" rtl="0" algn="l">
              <a:spcBef>
                <a:spcPts val="1200"/>
              </a:spcBef>
              <a:spcAft>
                <a:spcPts val="0"/>
              </a:spcAft>
              <a:buNone/>
            </a:pPr>
            <a:r>
              <a:rPr lang="en" sz="1500">
                <a:solidFill>
                  <a:schemeClr val="dk1"/>
                </a:solidFill>
              </a:rPr>
              <a:t>Terdapat 4 Komponen dalam harga saham:</a:t>
            </a:r>
            <a:endParaRPr sz="1500">
              <a:solidFill>
                <a:schemeClr val="dk1"/>
              </a:solidFill>
            </a:endParaRPr>
          </a:p>
          <a:p>
            <a:pPr indent="-323850" lvl="0" marL="457200" rtl="0" algn="l">
              <a:spcBef>
                <a:spcPts val="1200"/>
              </a:spcBef>
              <a:spcAft>
                <a:spcPts val="0"/>
              </a:spcAft>
              <a:buClr>
                <a:schemeClr val="dk1"/>
              </a:buClr>
              <a:buSzPts val="1500"/>
              <a:buAutoNum type="arabicPeriod"/>
            </a:pPr>
            <a:r>
              <a:rPr i="1" lang="en" sz="1500">
                <a:solidFill>
                  <a:schemeClr val="dk1"/>
                </a:solidFill>
              </a:rPr>
              <a:t>High Price </a:t>
            </a:r>
            <a:r>
              <a:rPr lang="en" sz="1500">
                <a:solidFill>
                  <a:schemeClr val="dk1"/>
                </a:solidFill>
              </a:rPr>
              <a:t>- Harga tertinggi yang terjadi pada satu hari bursa</a:t>
            </a:r>
            <a:endParaRPr sz="1500">
              <a:solidFill>
                <a:schemeClr val="dk1"/>
              </a:solidFill>
            </a:endParaRPr>
          </a:p>
          <a:p>
            <a:pPr indent="-323850" lvl="0" marL="457200" rtl="0" algn="l">
              <a:spcBef>
                <a:spcPts val="0"/>
              </a:spcBef>
              <a:spcAft>
                <a:spcPts val="0"/>
              </a:spcAft>
              <a:buClr>
                <a:schemeClr val="dk1"/>
              </a:buClr>
              <a:buSzPts val="1500"/>
              <a:buAutoNum type="arabicPeriod"/>
            </a:pPr>
            <a:r>
              <a:rPr i="1" lang="en" sz="1500">
                <a:solidFill>
                  <a:schemeClr val="dk1"/>
                </a:solidFill>
              </a:rPr>
              <a:t>Low Price</a:t>
            </a:r>
            <a:r>
              <a:rPr lang="en" sz="1500">
                <a:solidFill>
                  <a:schemeClr val="dk1"/>
                </a:solidFill>
              </a:rPr>
              <a:t> - Harga terendah yang terjadi pada satu hari bursa</a:t>
            </a:r>
            <a:endParaRPr sz="1500">
              <a:solidFill>
                <a:schemeClr val="dk1"/>
              </a:solidFill>
            </a:endParaRPr>
          </a:p>
          <a:p>
            <a:pPr indent="-323850" lvl="0" marL="457200" rtl="0" algn="l">
              <a:spcBef>
                <a:spcPts val="0"/>
              </a:spcBef>
              <a:spcAft>
                <a:spcPts val="0"/>
              </a:spcAft>
              <a:buClr>
                <a:schemeClr val="dk1"/>
              </a:buClr>
              <a:buSzPts val="1500"/>
              <a:buAutoNum type="arabicPeriod"/>
            </a:pPr>
            <a:r>
              <a:rPr i="1" lang="en" sz="1500">
                <a:solidFill>
                  <a:schemeClr val="dk1"/>
                </a:solidFill>
              </a:rPr>
              <a:t>Close Price</a:t>
            </a:r>
            <a:r>
              <a:rPr lang="en" sz="1500">
                <a:solidFill>
                  <a:schemeClr val="dk1"/>
                </a:solidFill>
              </a:rPr>
              <a:t> - Harga terakhir saat penutupan jam akhir bursa</a:t>
            </a:r>
            <a:endParaRPr sz="1500">
              <a:solidFill>
                <a:schemeClr val="dk1"/>
              </a:solidFill>
            </a:endParaRPr>
          </a:p>
          <a:p>
            <a:pPr indent="-323850" lvl="0" marL="457200" rtl="0" algn="l">
              <a:spcBef>
                <a:spcPts val="0"/>
              </a:spcBef>
              <a:spcAft>
                <a:spcPts val="0"/>
              </a:spcAft>
              <a:buClr>
                <a:schemeClr val="dk1"/>
              </a:buClr>
              <a:buSzPts val="1500"/>
              <a:buAutoNum type="arabicPeriod"/>
            </a:pPr>
            <a:r>
              <a:rPr i="1" lang="en" sz="1500">
                <a:solidFill>
                  <a:schemeClr val="dk1"/>
                </a:solidFill>
              </a:rPr>
              <a:t>Adjusted Close</a:t>
            </a:r>
            <a:r>
              <a:rPr lang="en" sz="1500">
                <a:solidFill>
                  <a:schemeClr val="dk1"/>
                </a:solidFill>
              </a:rPr>
              <a:t> - Harga penutupan yang telah disesuaikan jika membagi dividen, atau perusahaan melakukan stock splits saham</a:t>
            </a:r>
            <a:endParaRPr sz="1500">
              <a:solidFill>
                <a:schemeClr val="dk1"/>
              </a:solidFill>
            </a:endParaRPr>
          </a:p>
          <a:p>
            <a:pPr indent="0" lvl="0" marL="0" rtl="0" algn="l">
              <a:spcBef>
                <a:spcPts val="1200"/>
              </a:spcBef>
              <a:spcAft>
                <a:spcPts val="0"/>
              </a:spcAft>
              <a:buNone/>
            </a:pPr>
            <a:r>
              <a:rPr lang="en" sz="1500">
                <a:solidFill>
                  <a:schemeClr val="dk1"/>
                </a:solidFill>
              </a:rPr>
              <a:t>Analisis dalam Investasi:</a:t>
            </a:r>
            <a:endParaRPr sz="1500">
              <a:solidFill>
                <a:schemeClr val="dk1"/>
              </a:solidFill>
            </a:endParaRPr>
          </a:p>
          <a:p>
            <a:pPr indent="-323850" lvl="0" marL="457200" rtl="0" algn="l">
              <a:spcBef>
                <a:spcPts val="1200"/>
              </a:spcBef>
              <a:spcAft>
                <a:spcPts val="0"/>
              </a:spcAft>
              <a:buClr>
                <a:schemeClr val="dk1"/>
              </a:buClr>
              <a:buSzPts val="1500"/>
              <a:buAutoNum type="arabicPeriod"/>
            </a:pPr>
            <a:r>
              <a:rPr lang="en" sz="1500">
                <a:solidFill>
                  <a:schemeClr val="dk1"/>
                </a:solidFill>
              </a:rPr>
              <a:t>Analisis Fundamental: memperhatikan faktor-faktor kinerja laporan keuangan perusahaan, ex: Return on Equity, Debt to Equity Ratio, Earning per Share</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Analisis Teknikal: Memperhatikan fluktuasi harga yang diambil dalam data perdagangan saham di bursa efek</a:t>
            </a:r>
            <a:endParaRPr sz="15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2"/>
          <p:cNvSpPr txBox="1"/>
          <p:nvPr>
            <p:ph type="title"/>
          </p:nvPr>
        </p:nvSpPr>
        <p:spPr>
          <a:xfrm>
            <a:off x="365075" y="110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ARIMA untuk Long Term Prediction</a:t>
            </a:r>
            <a:endParaRPr/>
          </a:p>
        </p:txBody>
      </p:sp>
      <p:sp>
        <p:nvSpPr>
          <p:cNvPr id="585" name="Google Shape;585;p82"/>
          <p:cNvSpPr txBox="1"/>
          <p:nvPr>
            <p:ph idx="1" type="body"/>
          </p:nvPr>
        </p:nvSpPr>
        <p:spPr>
          <a:xfrm>
            <a:off x="883775" y="2915000"/>
            <a:ext cx="5279100" cy="21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586" name="Google Shape;586;p82"/>
          <p:cNvPicPr preferRelativeResize="0"/>
          <p:nvPr/>
        </p:nvPicPr>
        <p:blipFill>
          <a:blip r:embed="rId3">
            <a:alphaModFix/>
          </a:blip>
          <a:stretch>
            <a:fillRect/>
          </a:stretch>
        </p:blipFill>
        <p:spPr>
          <a:xfrm>
            <a:off x="1290450" y="826625"/>
            <a:ext cx="6669849" cy="23422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3"/>
          <p:cNvSpPr txBox="1"/>
          <p:nvPr>
            <p:ph type="title"/>
          </p:nvPr>
        </p:nvSpPr>
        <p:spPr>
          <a:xfrm>
            <a:off x="359475" y="12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LSTM untuk Long Term Prediction</a:t>
            </a:r>
            <a:endParaRPr/>
          </a:p>
        </p:txBody>
      </p:sp>
      <p:sp>
        <p:nvSpPr>
          <p:cNvPr id="592" name="Google Shape;592;p83"/>
          <p:cNvSpPr txBox="1"/>
          <p:nvPr>
            <p:ph idx="1" type="body"/>
          </p:nvPr>
        </p:nvSpPr>
        <p:spPr>
          <a:xfrm>
            <a:off x="398700" y="3667650"/>
            <a:ext cx="8346600" cy="133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593" name="Google Shape;593;p83"/>
          <p:cNvPicPr preferRelativeResize="0"/>
          <p:nvPr/>
        </p:nvPicPr>
        <p:blipFill>
          <a:blip r:embed="rId3">
            <a:alphaModFix/>
          </a:blip>
          <a:stretch>
            <a:fillRect/>
          </a:stretch>
        </p:blipFill>
        <p:spPr>
          <a:xfrm>
            <a:off x="1158175" y="803200"/>
            <a:ext cx="6525226" cy="23225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Prediksi LSTM pada saham GGRM </a:t>
            </a:r>
            <a:r>
              <a:rPr i="1" lang="en"/>
              <a:t>Long Term</a:t>
            </a:r>
            <a:endParaRPr/>
          </a:p>
        </p:txBody>
      </p:sp>
      <p:sp>
        <p:nvSpPr>
          <p:cNvPr id="599" name="Google Shape;599;p84"/>
          <p:cNvSpPr txBox="1"/>
          <p:nvPr>
            <p:ph idx="1" type="body"/>
          </p:nvPr>
        </p:nvSpPr>
        <p:spPr>
          <a:xfrm>
            <a:off x="-38625" y="1894150"/>
            <a:ext cx="2658000" cy="3448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ARIMA(2,1,1) =&gt;663.47; 426.03; 1.18%</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LSTM(100,</a:t>
            </a:r>
            <a:r>
              <a:rPr lang="en" sz="1300">
                <a:solidFill>
                  <a:schemeClr val="dk1"/>
                </a:solidFill>
                <a:latin typeface="Arial"/>
                <a:ea typeface="Arial"/>
                <a:cs typeface="Arial"/>
                <a:sym typeface="Arial"/>
              </a:rPr>
              <a:t>128</a:t>
            </a:r>
            <a:r>
              <a:rPr lang="en" sz="1300">
                <a:solidFill>
                  <a:schemeClr val="dk1"/>
                </a:solidFill>
                <a:latin typeface="Arial"/>
                <a:ea typeface="Arial"/>
                <a:cs typeface="Arial"/>
                <a:sym typeface="Arial"/>
              </a:rPr>
              <a:t>) =&gt; </a:t>
            </a:r>
            <a:r>
              <a:rPr lang="en" sz="1300">
                <a:solidFill>
                  <a:schemeClr val="dk1"/>
                </a:solidFill>
                <a:latin typeface="Arial"/>
                <a:ea typeface="Arial"/>
                <a:cs typeface="Arial"/>
                <a:sym typeface="Arial"/>
              </a:rPr>
              <a:t>733.23, 506.21, 1.41%</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Turun </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Naik dan turun(di pertengahan forecasting)</a:t>
            </a:r>
            <a:endParaRPr sz="1300">
              <a:solidFill>
                <a:schemeClr val="dk1"/>
              </a:solidFill>
              <a:latin typeface="Arial"/>
              <a:ea typeface="Arial"/>
              <a:cs typeface="Arial"/>
              <a:sym typeface="Arial"/>
            </a:endParaRPr>
          </a:p>
        </p:txBody>
      </p:sp>
      <p:pic>
        <p:nvPicPr>
          <p:cNvPr id="600" name="Google Shape;600;p84"/>
          <p:cNvPicPr preferRelativeResize="0"/>
          <p:nvPr/>
        </p:nvPicPr>
        <p:blipFill>
          <a:blip r:embed="rId3">
            <a:alphaModFix/>
          </a:blip>
          <a:stretch>
            <a:fillRect/>
          </a:stretch>
        </p:blipFill>
        <p:spPr>
          <a:xfrm>
            <a:off x="2730975" y="1024425"/>
            <a:ext cx="6349325" cy="356901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672200" y="1377450"/>
            <a:ext cx="2305800" cy="3371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ARIMA(2,1,1) =&gt; 110.93, 82.74, 1.57%</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LSTM(100,128) =&gt; 215.92, 187.06, 3.89%</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Menurun</a:t>
            </a:r>
            <a:endParaRPr sz="1300">
              <a:solidFill>
                <a:schemeClr val="dk1"/>
              </a:solidFill>
              <a:latin typeface="Arial"/>
              <a:ea typeface="Arial"/>
              <a:cs typeface="Arial"/>
              <a:sym typeface="Arial"/>
            </a:endParaRPr>
          </a:p>
          <a:p>
            <a:pPr indent="0" lvl="0" marL="0" rtl="0" algn="l">
              <a:spcBef>
                <a:spcPts val="1200"/>
              </a:spcBef>
              <a:spcAft>
                <a:spcPts val="1200"/>
              </a:spcAft>
              <a:buNone/>
            </a:pPr>
            <a:r>
              <a:t/>
            </a:r>
            <a:endParaRPr sz="1300">
              <a:latin typeface="Arial"/>
              <a:ea typeface="Arial"/>
              <a:cs typeface="Arial"/>
              <a:sym typeface="Arial"/>
            </a:endParaRPr>
          </a:p>
        </p:txBody>
      </p:sp>
      <p:sp>
        <p:nvSpPr>
          <p:cNvPr id="606" name="Google Shape;606;p85"/>
          <p:cNvSpPr txBox="1"/>
          <p:nvPr>
            <p:ph type="title"/>
          </p:nvPr>
        </p:nvSpPr>
        <p:spPr>
          <a:xfrm>
            <a:off x="3674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a:t>
            </a:r>
            <a:r>
              <a:rPr lang="en"/>
              <a:t>Prediksi </a:t>
            </a:r>
            <a:r>
              <a:rPr lang="en"/>
              <a:t>LSTM pada saham UNVR </a:t>
            </a:r>
            <a:r>
              <a:rPr i="1" lang="en"/>
              <a:t>Long Term</a:t>
            </a:r>
            <a:endParaRPr i="1"/>
          </a:p>
        </p:txBody>
      </p:sp>
      <p:pic>
        <p:nvPicPr>
          <p:cNvPr id="607" name="Google Shape;607;p85"/>
          <p:cNvPicPr preferRelativeResize="0"/>
          <p:nvPr/>
        </p:nvPicPr>
        <p:blipFill>
          <a:blip r:embed="rId3">
            <a:alphaModFix/>
          </a:blip>
          <a:stretch>
            <a:fillRect/>
          </a:stretch>
        </p:blipFill>
        <p:spPr>
          <a:xfrm>
            <a:off x="0" y="1119075"/>
            <a:ext cx="6473275" cy="3674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6"/>
          <p:cNvSpPr txBox="1"/>
          <p:nvPr>
            <p:ph idx="1" type="body"/>
          </p:nvPr>
        </p:nvSpPr>
        <p:spPr>
          <a:xfrm>
            <a:off x="6847375" y="979325"/>
            <a:ext cx="2182500" cy="389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ARIMA(1,1,2) =&gt; </a:t>
            </a:r>
            <a:r>
              <a:rPr lang="en" sz="1300">
                <a:solidFill>
                  <a:srgbClr val="000000"/>
                </a:solidFill>
                <a:latin typeface="Arial"/>
                <a:ea typeface="Arial"/>
                <a:cs typeface="Arial"/>
                <a:sym typeface="Arial"/>
              </a:rPr>
              <a:t>7.54, 5.12, 3.1</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LSTM(1000,50) = &gt; </a:t>
            </a:r>
            <a:r>
              <a:rPr lang="en" sz="1300">
                <a:solidFill>
                  <a:srgbClr val="000000"/>
                </a:solidFill>
                <a:latin typeface="Arial"/>
                <a:ea typeface="Arial"/>
                <a:cs typeface="Arial"/>
                <a:sym typeface="Arial"/>
              </a:rPr>
              <a:t>7.89, 5.22, 3.16</a:t>
            </a:r>
            <a:endParaRPr sz="1300">
              <a:solidFill>
                <a:srgbClr val="000000"/>
              </a:solidFill>
              <a:latin typeface="Arial"/>
              <a:ea typeface="Arial"/>
              <a:cs typeface="Arial"/>
              <a:sym typeface="Arial"/>
            </a:endParaRPr>
          </a:p>
          <a:p>
            <a:pPr indent="0" lvl="0" marL="457200" rtl="0" algn="l">
              <a:spcBef>
                <a:spcPts val="1200"/>
              </a:spcBef>
              <a:spcAft>
                <a:spcPts val="0"/>
              </a:spcAft>
              <a:buNone/>
            </a:pPr>
            <a:r>
              <a:t/>
            </a:r>
            <a:endParaRPr sz="13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Trend=&gt; naik dan turun di pertengahan </a:t>
            </a:r>
            <a:r>
              <a:rPr i="1" lang="en" sz="1300">
                <a:solidFill>
                  <a:srgbClr val="000000"/>
                </a:solidFill>
                <a:latin typeface="Arial"/>
                <a:ea typeface="Arial"/>
                <a:cs typeface="Arial"/>
                <a:sym typeface="Arial"/>
              </a:rPr>
              <a:t>forecasting</a:t>
            </a:r>
            <a:endParaRPr i="1"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t/>
            </a:r>
            <a:endParaRPr sz="1300">
              <a:solidFill>
                <a:srgbClr val="000000"/>
              </a:solidFill>
              <a:latin typeface="Arial"/>
              <a:ea typeface="Arial"/>
              <a:cs typeface="Arial"/>
              <a:sym typeface="Arial"/>
            </a:endParaRPr>
          </a:p>
        </p:txBody>
      </p:sp>
      <p:sp>
        <p:nvSpPr>
          <p:cNvPr id="613" name="Google Shape;613;p86"/>
          <p:cNvSpPr txBox="1"/>
          <p:nvPr>
            <p:ph type="title"/>
          </p:nvPr>
        </p:nvSpPr>
        <p:spPr>
          <a:xfrm>
            <a:off x="311700" y="-105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Prediksi LSTM pada saham PSDN </a:t>
            </a:r>
            <a:r>
              <a:rPr i="1" lang="en"/>
              <a:t>Long Term</a:t>
            </a:r>
            <a:endParaRPr/>
          </a:p>
        </p:txBody>
      </p:sp>
      <p:pic>
        <p:nvPicPr>
          <p:cNvPr id="614" name="Google Shape;614;p86"/>
          <p:cNvPicPr preferRelativeResize="0"/>
          <p:nvPr/>
        </p:nvPicPr>
        <p:blipFill>
          <a:blip r:embed="rId3">
            <a:alphaModFix/>
          </a:blip>
          <a:stretch>
            <a:fillRect/>
          </a:stretch>
        </p:blipFill>
        <p:spPr>
          <a:xfrm>
            <a:off x="119425" y="979325"/>
            <a:ext cx="6471975" cy="3640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7"/>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620" name="Google Shape;620;p87"/>
          <p:cNvSpPr txBox="1"/>
          <p:nvPr>
            <p:ph type="title"/>
          </p:nvPr>
        </p:nvSpPr>
        <p:spPr>
          <a:xfrm>
            <a:off x="246575" y="12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Average of RMSE, MAE, MAPE hasil pengujian </a:t>
            </a:r>
            <a:r>
              <a:rPr i="1" lang="en"/>
              <a:t>long term prediction </a:t>
            </a:r>
            <a:r>
              <a:rPr lang="en"/>
              <a:t>ARIMA dan LSTM</a:t>
            </a:r>
            <a:endParaRPr/>
          </a:p>
        </p:txBody>
      </p:sp>
      <p:pic>
        <p:nvPicPr>
          <p:cNvPr id="621" name="Google Shape;621;p87"/>
          <p:cNvPicPr preferRelativeResize="0"/>
          <p:nvPr/>
        </p:nvPicPr>
        <p:blipFill>
          <a:blip r:embed="rId3">
            <a:alphaModFix/>
          </a:blip>
          <a:stretch>
            <a:fillRect/>
          </a:stretch>
        </p:blipFill>
        <p:spPr>
          <a:xfrm>
            <a:off x="130225" y="1131700"/>
            <a:ext cx="6582123" cy="39060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Pembahasan Pengujian </a:t>
            </a:r>
            <a:r>
              <a:rPr i="1" lang="en"/>
              <a:t>Mid</a:t>
            </a:r>
            <a:r>
              <a:rPr i="1" lang="en"/>
              <a:t> Term Prediction</a:t>
            </a:r>
            <a:endParaRPr i="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9"/>
          <p:cNvSpPr txBox="1"/>
          <p:nvPr>
            <p:ph type="title"/>
          </p:nvPr>
        </p:nvSpPr>
        <p:spPr>
          <a:xfrm>
            <a:off x="311700" y="119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ARIMA untuk Mid Term Prediction</a:t>
            </a:r>
            <a:endParaRPr/>
          </a:p>
        </p:txBody>
      </p:sp>
      <p:sp>
        <p:nvSpPr>
          <p:cNvPr id="632" name="Google Shape;632;p89"/>
          <p:cNvSpPr txBox="1"/>
          <p:nvPr>
            <p:ph idx="1" type="body"/>
          </p:nvPr>
        </p:nvSpPr>
        <p:spPr>
          <a:xfrm>
            <a:off x="358100" y="3542975"/>
            <a:ext cx="8173800" cy="122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solidFill>
                <a:schemeClr val="dk1"/>
              </a:solidFill>
              <a:latin typeface="Arial"/>
              <a:ea typeface="Arial"/>
              <a:cs typeface="Arial"/>
              <a:sym typeface="Arial"/>
            </a:endParaRPr>
          </a:p>
        </p:txBody>
      </p:sp>
      <p:pic>
        <p:nvPicPr>
          <p:cNvPr id="633" name="Google Shape;633;p89"/>
          <p:cNvPicPr preferRelativeResize="0"/>
          <p:nvPr/>
        </p:nvPicPr>
        <p:blipFill>
          <a:blip r:embed="rId3">
            <a:alphaModFix/>
          </a:blip>
          <a:stretch>
            <a:fillRect/>
          </a:stretch>
        </p:blipFill>
        <p:spPr>
          <a:xfrm>
            <a:off x="941513" y="1400250"/>
            <a:ext cx="7260974" cy="242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0"/>
          <p:cNvSpPr txBox="1"/>
          <p:nvPr>
            <p:ph type="title"/>
          </p:nvPr>
        </p:nvSpPr>
        <p:spPr>
          <a:xfrm>
            <a:off x="311700" y="9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LSTM untuk Mid Term Prediction</a:t>
            </a:r>
            <a:endParaRPr/>
          </a:p>
        </p:txBody>
      </p:sp>
      <p:sp>
        <p:nvSpPr>
          <p:cNvPr id="639" name="Google Shape;639;p90"/>
          <p:cNvSpPr txBox="1"/>
          <p:nvPr>
            <p:ph idx="1" type="body"/>
          </p:nvPr>
        </p:nvSpPr>
        <p:spPr>
          <a:xfrm>
            <a:off x="553400" y="3466975"/>
            <a:ext cx="6746400" cy="1378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275"/>
              <a:buNone/>
            </a:pPr>
            <a:r>
              <a:t/>
            </a:r>
            <a:endParaRPr sz="1050">
              <a:solidFill>
                <a:schemeClr val="dk1"/>
              </a:solidFill>
            </a:endParaRPr>
          </a:p>
        </p:txBody>
      </p:sp>
      <p:pic>
        <p:nvPicPr>
          <p:cNvPr id="640" name="Google Shape;640;p90"/>
          <p:cNvPicPr preferRelativeResize="0"/>
          <p:nvPr/>
        </p:nvPicPr>
        <p:blipFill>
          <a:blip r:embed="rId3">
            <a:alphaModFix/>
          </a:blip>
          <a:stretch>
            <a:fillRect/>
          </a:stretch>
        </p:blipFill>
        <p:spPr>
          <a:xfrm>
            <a:off x="1018625" y="1293450"/>
            <a:ext cx="6433625" cy="2173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1"/>
          <p:cNvSpPr txBox="1"/>
          <p:nvPr>
            <p:ph type="title"/>
          </p:nvPr>
        </p:nvSpPr>
        <p:spPr>
          <a:xfrm>
            <a:off x="423150" y="-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Prediksi LSTM pada saham GGRM </a:t>
            </a:r>
            <a:r>
              <a:rPr i="1" lang="en"/>
              <a:t>Mid</a:t>
            </a:r>
            <a:r>
              <a:rPr i="1" lang="en"/>
              <a:t> Term</a:t>
            </a:r>
            <a:endParaRPr/>
          </a:p>
        </p:txBody>
      </p:sp>
      <p:sp>
        <p:nvSpPr>
          <p:cNvPr id="646" name="Google Shape;646;p91"/>
          <p:cNvSpPr txBox="1"/>
          <p:nvPr>
            <p:ph idx="1" type="body"/>
          </p:nvPr>
        </p:nvSpPr>
        <p:spPr>
          <a:xfrm>
            <a:off x="6512975" y="931800"/>
            <a:ext cx="2808900" cy="410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ARIMA(2,1,1) =&gt; </a:t>
            </a:r>
            <a:r>
              <a:rPr lang="en" sz="1300">
                <a:solidFill>
                  <a:schemeClr val="dk1"/>
                </a:solidFill>
                <a:latin typeface="Arial"/>
                <a:ea typeface="Arial"/>
                <a:cs typeface="Arial"/>
                <a:sym typeface="Arial"/>
              </a:rPr>
              <a:t>1604.70, 1212.40, 1.6</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LSTM(100,50) =&gt;</a:t>
            </a:r>
            <a:r>
              <a:rPr lang="en" sz="1300">
                <a:solidFill>
                  <a:schemeClr val="dk1"/>
                </a:solidFill>
                <a:latin typeface="Arial"/>
                <a:ea typeface="Arial"/>
                <a:cs typeface="Arial"/>
                <a:sym typeface="Arial"/>
              </a:rPr>
              <a:t>1628.43, 1296.74, 1.7</a:t>
            </a:r>
            <a:br>
              <a:rPr lang="en" sz="1300">
                <a:solidFill>
                  <a:schemeClr val="dk1"/>
                </a:solidFill>
                <a:latin typeface="Arial"/>
                <a:ea typeface="Arial"/>
                <a:cs typeface="Arial"/>
                <a:sym typeface="Arial"/>
              </a:rPr>
            </a:b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Naik</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Di pertengahan =&gt; (Fluktuasi) Naik dan turun</a:t>
            </a:r>
            <a:endParaRPr sz="1300">
              <a:solidFill>
                <a:schemeClr val="dk1"/>
              </a:solidFill>
              <a:latin typeface="Arial"/>
              <a:ea typeface="Arial"/>
              <a:cs typeface="Arial"/>
              <a:sym typeface="Arial"/>
            </a:endParaRPr>
          </a:p>
        </p:txBody>
      </p:sp>
      <p:pic>
        <p:nvPicPr>
          <p:cNvPr id="647" name="Google Shape;647;p91"/>
          <p:cNvPicPr preferRelativeResize="0"/>
          <p:nvPr/>
        </p:nvPicPr>
        <p:blipFill>
          <a:blip r:embed="rId3">
            <a:alphaModFix/>
          </a:blip>
          <a:stretch>
            <a:fillRect/>
          </a:stretch>
        </p:blipFill>
        <p:spPr>
          <a:xfrm>
            <a:off x="151275" y="834325"/>
            <a:ext cx="6441324" cy="355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Harga Saham</a:t>
            </a:r>
            <a:endParaRPr/>
          </a:p>
        </p:txBody>
      </p:sp>
      <p:sp>
        <p:nvSpPr>
          <p:cNvPr id="107" name="Google Shape;107;p20"/>
          <p:cNvSpPr txBox="1"/>
          <p:nvPr>
            <p:ph idx="1" type="body"/>
          </p:nvPr>
        </p:nvSpPr>
        <p:spPr>
          <a:xfrm>
            <a:off x="311700" y="1152475"/>
            <a:ext cx="481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Di dalam analisis Teknikal terdapat </a:t>
            </a:r>
            <a:r>
              <a:rPr b="1" i="1" lang="en" sz="1500">
                <a:solidFill>
                  <a:schemeClr val="dk1"/>
                </a:solidFill>
              </a:rPr>
              <a:t>CandleStick</a:t>
            </a:r>
            <a:endParaRPr b="1" i="1" sz="1500">
              <a:solidFill>
                <a:schemeClr val="dk1"/>
              </a:solidFill>
            </a:endParaRPr>
          </a:p>
          <a:p>
            <a:pPr indent="0" lvl="0" marL="0" rtl="0" algn="l">
              <a:spcBef>
                <a:spcPts val="1200"/>
              </a:spcBef>
              <a:spcAft>
                <a:spcPts val="1200"/>
              </a:spcAft>
              <a:buNone/>
            </a:pPr>
            <a:r>
              <a:rPr lang="en" sz="1500">
                <a:solidFill>
                  <a:schemeClr val="dk1"/>
                </a:solidFill>
              </a:rPr>
              <a:t>CandleStick adalah salah satu jenis grafik harga saham yang digunakan dalam analisis teknikal yang menunjukkan harga tertinggi, terendah, pembukaan dan penutupan</a:t>
            </a:r>
            <a:endParaRPr sz="1500">
              <a:solidFill>
                <a:schemeClr val="dk1"/>
              </a:solidFill>
            </a:endParaRPr>
          </a:p>
        </p:txBody>
      </p:sp>
      <p:pic>
        <p:nvPicPr>
          <p:cNvPr id="108" name="Google Shape;108;p20"/>
          <p:cNvPicPr preferRelativeResize="0"/>
          <p:nvPr/>
        </p:nvPicPr>
        <p:blipFill>
          <a:blip r:embed="rId3">
            <a:alphaModFix/>
          </a:blip>
          <a:stretch>
            <a:fillRect/>
          </a:stretch>
        </p:blipFill>
        <p:spPr>
          <a:xfrm>
            <a:off x="5204700" y="1385100"/>
            <a:ext cx="4015500" cy="303368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idx="1" type="body"/>
          </p:nvPr>
        </p:nvSpPr>
        <p:spPr>
          <a:xfrm>
            <a:off x="246825" y="1025400"/>
            <a:ext cx="2293200" cy="378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en" sz="1300">
                <a:solidFill>
                  <a:schemeClr val="dk1"/>
                </a:solidFill>
                <a:latin typeface="Arial"/>
                <a:ea typeface="Arial"/>
                <a:cs typeface="Arial"/>
                <a:sym typeface="Arial"/>
              </a:rPr>
              <a:t>ARIMA(1,1,2) =&gt;107.10, 76.80, 0.75 </a:t>
            </a:r>
            <a:endParaRPr sz="1300">
              <a:solidFill>
                <a:schemeClr val="dk1"/>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sz="1300">
                <a:solidFill>
                  <a:schemeClr val="dk1"/>
                </a:solidFill>
                <a:latin typeface="Arial"/>
                <a:ea typeface="Arial"/>
                <a:cs typeface="Arial"/>
                <a:sym typeface="Arial"/>
              </a:rPr>
              <a:t>LSTM(1000,128) =&gt; </a:t>
            </a:r>
            <a:r>
              <a:rPr lang="en" sz="1300">
                <a:solidFill>
                  <a:srgbClr val="000000"/>
                </a:solidFill>
                <a:latin typeface="Arial"/>
                <a:ea typeface="Arial"/>
                <a:cs typeface="Arial"/>
                <a:sym typeface="Arial"/>
              </a:rPr>
              <a:t>111.63, 83.16, 0.81</a:t>
            </a:r>
            <a:br>
              <a:rPr lang="en" sz="1300">
                <a:solidFill>
                  <a:schemeClr val="dk1"/>
                </a:solidFill>
                <a:latin typeface="Arial"/>
                <a:ea typeface="Arial"/>
                <a:cs typeface="Arial"/>
                <a:sym typeface="Arial"/>
              </a:rPr>
            </a:b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Menaik</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Dari awal hingga pertengahan forecasting =&gt; Naik dan turun</a:t>
            </a:r>
            <a:endParaRPr sz="1300">
              <a:latin typeface="Arial"/>
              <a:ea typeface="Arial"/>
              <a:cs typeface="Arial"/>
              <a:sym typeface="Arial"/>
            </a:endParaRPr>
          </a:p>
        </p:txBody>
      </p:sp>
      <p:sp>
        <p:nvSpPr>
          <p:cNvPr id="653" name="Google Shape;653;p92"/>
          <p:cNvSpPr txBox="1"/>
          <p:nvPr>
            <p:ph type="title"/>
          </p:nvPr>
        </p:nvSpPr>
        <p:spPr>
          <a:xfrm>
            <a:off x="311700" y="-105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Prediksi LSTM pada saham UNVR </a:t>
            </a:r>
            <a:r>
              <a:rPr i="1" lang="en"/>
              <a:t>Mid</a:t>
            </a:r>
            <a:r>
              <a:rPr i="1" lang="en"/>
              <a:t> Term</a:t>
            </a:r>
            <a:endParaRPr i="1"/>
          </a:p>
        </p:txBody>
      </p:sp>
      <p:pic>
        <p:nvPicPr>
          <p:cNvPr id="654" name="Google Shape;654;p92"/>
          <p:cNvPicPr preferRelativeResize="0"/>
          <p:nvPr/>
        </p:nvPicPr>
        <p:blipFill>
          <a:blip r:embed="rId3">
            <a:alphaModFix/>
          </a:blip>
          <a:stretch>
            <a:fillRect/>
          </a:stretch>
        </p:blipFill>
        <p:spPr>
          <a:xfrm>
            <a:off x="2826525" y="1025388"/>
            <a:ext cx="6402301" cy="3484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3"/>
          <p:cNvSpPr txBox="1"/>
          <p:nvPr>
            <p:ph idx="1" type="body"/>
          </p:nvPr>
        </p:nvSpPr>
        <p:spPr>
          <a:xfrm>
            <a:off x="6353725" y="971375"/>
            <a:ext cx="2643600" cy="358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ARIMA(1,1,2) =&gt; 29.77, 18.77, 6.29</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LSTM(1000,10) =&gt;30.78, 19.83, 6.62</a:t>
            </a:r>
            <a:br>
              <a:rPr lang="en" sz="1300">
                <a:solidFill>
                  <a:schemeClr val="dk1"/>
                </a:solidFill>
                <a:latin typeface="Arial"/>
                <a:ea typeface="Arial"/>
                <a:cs typeface="Arial"/>
                <a:sym typeface="Arial"/>
              </a:rPr>
            </a:b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Tidak ada</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Dipertengahan forecasting =&gt; Naik dan turun</a:t>
            </a:r>
            <a:endParaRPr sz="1300">
              <a:solidFill>
                <a:srgbClr val="000000"/>
              </a:solidFill>
              <a:latin typeface="Arial"/>
              <a:ea typeface="Arial"/>
              <a:cs typeface="Arial"/>
              <a:sym typeface="Arial"/>
            </a:endParaRPr>
          </a:p>
        </p:txBody>
      </p:sp>
      <p:pic>
        <p:nvPicPr>
          <p:cNvPr id="660" name="Google Shape;660;p93"/>
          <p:cNvPicPr preferRelativeResize="0"/>
          <p:nvPr/>
        </p:nvPicPr>
        <p:blipFill>
          <a:blip r:embed="rId3">
            <a:alphaModFix/>
          </a:blip>
          <a:stretch>
            <a:fillRect/>
          </a:stretch>
        </p:blipFill>
        <p:spPr>
          <a:xfrm>
            <a:off x="47775" y="1086700"/>
            <a:ext cx="6108726" cy="3387974"/>
          </a:xfrm>
          <a:prstGeom prst="rect">
            <a:avLst/>
          </a:prstGeom>
          <a:noFill/>
          <a:ln>
            <a:noFill/>
          </a:ln>
        </p:spPr>
      </p:pic>
      <p:sp>
        <p:nvSpPr>
          <p:cNvPr id="661" name="Google Shape;661;p93"/>
          <p:cNvSpPr txBox="1"/>
          <p:nvPr>
            <p:ph type="title"/>
          </p:nvPr>
        </p:nvSpPr>
        <p:spPr>
          <a:xfrm>
            <a:off x="311700" y="-8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Harga Real vs Prediksi ARIMA vs Prediksi LSTM pada saham PSDN </a:t>
            </a:r>
            <a:r>
              <a:rPr i="1" lang="en"/>
              <a:t>Mid</a:t>
            </a:r>
            <a:r>
              <a:rPr i="1" lang="en"/>
              <a:t> Term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4"/>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667" name="Google Shape;667;p94"/>
          <p:cNvSpPr txBox="1"/>
          <p:nvPr>
            <p:ph type="title"/>
          </p:nvPr>
        </p:nvSpPr>
        <p:spPr>
          <a:xfrm>
            <a:off x="246575" y="12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Average of RMSE, MAE, MAPE hasil pengujian </a:t>
            </a:r>
            <a:r>
              <a:rPr i="1" lang="en"/>
              <a:t>Mid </a:t>
            </a:r>
            <a:r>
              <a:rPr i="1" lang="en"/>
              <a:t>term prediction </a:t>
            </a:r>
            <a:r>
              <a:rPr lang="en"/>
              <a:t>ARIMA dan LSTM</a:t>
            </a:r>
            <a:endParaRPr/>
          </a:p>
        </p:txBody>
      </p:sp>
      <p:pic>
        <p:nvPicPr>
          <p:cNvPr id="668" name="Google Shape;668;p94"/>
          <p:cNvPicPr preferRelativeResize="0"/>
          <p:nvPr/>
        </p:nvPicPr>
        <p:blipFill>
          <a:blip r:embed="rId3">
            <a:alphaModFix/>
          </a:blip>
          <a:stretch>
            <a:fillRect/>
          </a:stretch>
        </p:blipFill>
        <p:spPr>
          <a:xfrm>
            <a:off x="604875" y="1116650"/>
            <a:ext cx="6356676" cy="3753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5"/>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Pembahasan Pengujian </a:t>
            </a:r>
            <a:r>
              <a:rPr i="1" lang="en"/>
              <a:t>Short</a:t>
            </a:r>
            <a:r>
              <a:rPr i="1" lang="en"/>
              <a:t> Term Prediction</a:t>
            </a:r>
            <a:endParaRPr i="1"/>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6"/>
          <p:cNvSpPr txBox="1"/>
          <p:nvPr>
            <p:ph type="title"/>
          </p:nvPr>
        </p:nvSpPr>
        <p:spPr>
          <a:xfrm>
            <a:off x="311700" y="111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ARIMA untuk Short Term Prediction</a:t>
            </a:r>
            <a:endParaRPr/>
          </a:p>
        </p:txBody>
      </p:sp>
      <p:sp>
        <p:nvSpPr>
          <p:cNvPr id="679" name="Google Shape;679;p96"/>
          <p:cNvSpPr txBox="1"/>
          <p:nvPr>
            <p:ph idx="1" type="body"/>
          </p:nvPr>
        </p:nvSpPr>
        <p:spPr>
          <a:xfrm>
            <a:off x="569700" y="2806775"/>
            <a:ext cx="7698900" cy="21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680" name="Google Shape;680;p96"/>
          <p:cNvPicPr preferRelativeResize="0"/>
          <p:nvPr/>
        </p:nvPicPr>
        <p:blipFill>
          <a:blip r:embed="rId3">
            <a:alphaModFix/>
          </a:blip>
          <a:stretch>
            <a:fillRect/>
          </a:stretch>
        </p:blipFill>
        <p:spPr>
          <a:xfrm>
            <a:off x="724350" y="684050"/>
            <a:ext cx="7462950" cy="2177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7"/>
          <p:cNvSpPr txBox="1"/>
          <p:nvPr>
            <p:ph type="title"/>
          </p:nvPr>
        </p:nvSpPr>
        <p:spPr>
          <a:xfrm>
            <a:off x="311700" y="9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Hasil Pengujian LSTM untuk Short Term Prediction</a:t>
            </a:r>
            <a:endParaRPr/>
          </a:p>
        </p:txBody>
      </p:sp>
      <p:sp>
        <p:nvSpPr>
          <p:cNvPr id="686" name="Google Shape;686;p97"/>
          <p:cNvSpPr txBox="1"/>
          <p:nvPr>
            <p:ph idx="1" type="body"/>
          </p:nvPr>
        </p:nvSpPr>
        <p:spPr>
          <a:xfrm>
            <a:off x="1450875" y="3409450"/>
            <a:ext cx="5629500" cy="340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1500">
              <a:solidFill>
                <a:schemeClr val="dk1"/>
              </a:solidFill>
              <a:latin typeface="Arial"/>
              <a:ea typeface="Arial"/>
              <a:cs typeface="Arial"/>
              <a:sym typeface="Arial"/>
            </a:endParaRPr>
          </a:p>
        </p:txBody>
      </p:sp>
      <p:pic>
        <p:nvPicPr>
          <p:cNvPr id="687" name="Google Shape;687;p97"/>
          <p:cNvPicPr preferRelativeResize="0"/>
          <p:nvPr/>
        </p:nvPicPr>
        <p:blipFill>
          <a:blip r:embed="rId3">
            <a:alphaModFix/>
          </a:blip>
          <a:stretch>
            <a:fillRect/>
          </a:stretch>
        </p:blipFill>
        <p:spPr>
          <a:xfrm>
            <a:off x="952125" y="667750"/>
            <a:ext cx="6925899" cy="2436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8"/>
          <p:cNvSpPr txBox="1"/>
          <p:nvPr>
            <p:ph type="title"/>
          </p:nvPr>
        </p:nvSpPr>
        <p:spPr>
          <a:xfrm>
            <a:off x="311700" y="-3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Perbandingan Harga Real vs Prediksi ARIMA vs Prediksi LSTM pada saham GGRM </a:t>
            </a:r>
            <a:r>
              <a:rPr i="1" lang="en" sz="2320"/>
              <a:t>Short</a:t>
            </a:r>
            <a:r>
              <a:rPr i="1" lang="en" sz="2320"/>
              <a:t> Term</a:t>
            </a:r>
            <a:endParaRPr sz="2320"/>
          </a:p>
        </p:txBody>
      </p:sp>
      <p:sp>
        <p:nvSpPr>
          <p:cNvPr id="693" name="Google Shape;693;p98"/>
          <p:cNvSpPr txBox="1"/>
          <p:nvPr>
            <p:ph idx="1" type="body"/>
          </p:nvPr>
        </p:nvSpPr>
        <p:spPr>
          <a:xfrm>
            <a:off x="77425" y="1164350"/>
            <a:ext cx="2653500" cy="3302400"/>
          </a:xfrm>
          <a:prstGeom prst="rect">
            <a:avLst/>
          </a:prstGeom>
        </p:spPr>
        <p:txBody>
          <a:bodyPr anchorCtr="0" anchor="t" bIns="91425" lIns="91425" spcFirstLastPara="1" rIns="91425" wrap="square" tIns="91425">
            <a:normAutofit/>
          </a:bodyPr>
          <a:lstStyle/>
          <a:p>
            <a:pPr indent="-311150" lvl="0" marL="457200" rtl="0" algn="l">
              <a:lnSpc>
                <a:spcPct val="10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ARIMA(1,1,1) =&gt; </a:t>
            </a:r>
            <a:r>
              <a:rPr lang="en" sz="1300">
                <a:solidFill>
                  <a:schemeClr val="dk1"/>
                </a:solidFill>
                <a:latin typeface="Arial"/>
                <a:ea typeface="Arial"/>
                <a:cs typeface="Arial"/>
                <a:sym typeface="Arial"/>
              </a:rPr>
              <a:t>606.12, 482.77, 0.74</a:t>
            </a:r>
            <a:endParaRPr sz="1300">
              <a:solidFill>
                <a:schemeClr val="dk1"/>
              </a:solidFill>
              <a:latin typeface="Arial"/>
              <a:ea typeface="Arial"/>
              <a:cs typeface="Arial"/>
              <a:sym typeface="Arial"/>
            </a:endParaRPr>
          </a:p>
          <a:p>
            <a:pPr indent="-311150" lvl="0" marL="457200" rtl="0" algn="l">
              <a:lnSpc>
                <a:spcPct val="10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LSTM(10,128) =&gt; </a:t>
            </a:r>
            <a:r>
              <a:rPr lang="en" sz="1300">
                <a:solidFill>
                  <a:schemeClr val="dk1"/>
                </a:solidFill>
                <a:latin typeface="Arial"/>
                <a:ea typeface="Arial"/>
                <a:cs typeface="Arial"/>
                <a:sym typeface="Arial"/>
              </a:rPr>
              <a:t>759.84, 593.17, 0.91</a:t>
            </a:r>
            <a:endParaRPr sz="1300">
              <a:solidFill>
                <a:schemeClr val="dk1"/>
              </a:solidFill>
              <a:latin typeface="Arial"/>
              <a:ea typeface="Arial"/>
              <a:cs typeface="Arial"/>
              <a:sym typeface="Arial"/>
            </a:endParaRPr>
          </a:p>
          <a:p>
            <a:pPr indent="-311150" lvl="0" marL="457200" rtl="0" algn="l">
              <a:lnSpc>
                <a:spcPct val="10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Trend Keseluruhan data =&gt; Menaik</a:t>
            </a:r>
            <a:endParaRPr sz="1300">
              <a:solidFill>
                <a:schemeClr val="dk1"/>
              </a:solidFill>
              <a:latin typeface="Arial"/>
              <a:ea typeface="Arial"/>
              <a:cs typeface="Arial"/>
              <a:sym typeface="Arial"/>
            </a:endParaRPr>
          </a:p>
        </p:txBody>
      </p:sp>
      <p:pic>
        <p:nvPicPr>
          <p:cNvPr id="694" name="Google Shape;694;p98"/>
          <p:cNvPicPr preferRelativeResize="0"/>
          <p:nvPr/>
        </p:nvPicPr>
        <p:blipFill>
          <a:blip r:embed="rId3">
            <a:alphaModFix/>
          </a:blip>
          <a:stretch>
            <a:fillRect/>
          </a:stretch>
        </p:blipFill>
        <p:spPr>
          <a:xfrm>
            <a:off x="3334250" y="1056550"/>
            <a:ext cx="5745300" cy="3227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9"/>
          <p:cNvSpPr txBox="1"/>
          <p:nvPr>
            <p:ph idx="1" type="body"/>
          </p:nvPr>
        </p:nvSpPr>
        <p:spPr>
          <a:xfrm>
            <a:off x="6353725" y="963400"/>
            <a:ext cx="2790300" cy="3230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ARIMA(1,1,2) =&gt; </a:t>
            </a:r>
            <a:r>
              <a:rPr lang="en" sz="1400">
                <a:solidFill>
                  <a:schemeClr val="dk1"/>
                </a:solidFill>
                <a:latin typeface="Arial"/>
                <a:ea typeface="Arial"/>
                <a:cs typeface="Arial"/>
                <a:sym typeface="Arial"/>
              </a:rPr>
              <a:t>111.80, 75.07, 0.87</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LSTM(1000,128) =&gt; </a:t>
            </a:r>
            <a:r>
              <a:rPr lang="en" sz="1400">
                <a:solidFill>
                  <a:schemeClr val="dk1"/>
                </a:solidFill>
                <a:latin typeface="Arial"/>
                <a:ea typeface="Arial"/>
                <a:cs typeface="Arial"/>
                <a:sym typeface="Arial"/>
              </a:rPr>
              <a:t>126.76, 105.62, 1.21</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Trend Keseluruhan data =&gt; Naik</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Pertengahan data =&gt; Sempat Turun, walaupun akhirnya naik</a:t>
            </a:r>
            <a:endParaRPr sz="1400">
              <a:solidFill>
                <a:schemeClr val="dk1"/>
              </a:solidFill>
              <a:latin typeface="Arial"/>
              <a:ea typeface="Arial"/>
              <a:cs typeface="Arial"/>
              <a:sym typeface="Arial"/>
            </a:endParaRPr>
          </a:p>
        </p:txBody>
      </p:sp>
      <p:sp>
        <p:nvSpPr>
          <p:cNvPr id="700" name="Google Shape;700;p99"/>
          <p:cNvSpPr txBox="1"/>
          <p:nvPr>
            <p:ph type="title"/>
          </p:nvPr>
        </p:nvSpPr>
        <p:spPr>
          <a:xfrm>
            <a:off x="254725" y="-10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Perbandingan Harga Real vs Prediksi ARIMA vs Prediksi LSTM pada saham UNVR </a:t>
            </a:r>
            <a:r>
              <a:rPr i="1" lang="en" sz="2320"/>
              <a:t>Short</a:t>
            </a:r>
            <a:r>
              <a:rPr i="1" lang="en" sz="2320"/>
              <a:t> Term</a:t>
            </a:r>
            <a:endParaRPr i="1" sz="2320"/>
          </a:p>
        </p:txBody>
      </p:sp>
      <p:pic>
        <p:nvPicPr>
          <p:cNvPr id="701" name="Google Shape;701;p99"/>
          <p:cNvPicPr preferRelativeResize="0"/>
          <p:nvPr/>
        </p:nvPicPr>
        <p:blipFill>
          <a:blip r:embed="rId3">
            <a:alphaModFix/>
          </a:blip>
          <a:stretch>
            <a:fillRect/>
          </a:stretch>
        </p:blipFill>
        <p:spPr>
          <a:xfrm>
            <a:off x="51025" y="797775"/>
            <a:ext cx="6070799" cy="3342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0"/>
          <p:cNvSpPr txBox="1"/>
          <p:nvPr>
            <p:ph idx="1" type="body"/>
          </p:nvPr>
        </p:nvSpPr>
        <p:spPr>
          <a:xfrm>
            <a:off x="-101625" y="1124850"/>
            <a:ext cx="3278400" cy="3747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ARIMA(1,1,1) =&gt; </a:t>
            </a:r>
            <a:r>
              <a:rPr lang="en" sz="1400">
                <a:solidFill>
                  <a:srgbClr val="000000"/>
                </a:solidFill>
                <a:latin typeface="Arial"/>
                <a:ea typeface="Arial"/>
                <a:cs typeface="Arial"/>
                <a:sym typeface="Arial"/>
              </a:rPr>
              <a:t>5.36, 3.32, 2.2</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LSTM(1000,10) = &gt; </a:t>
            </a:r>
            <a:r>
              <a:rPr lang="en" sz="1400">
                <a:solidFill>
                  <a:srgbClr val="000000"/>
                </a:solidFill>
                <a:latin typeface="Arial"/>
                <a:ea typeface="Arial"/>
                <a:cs typeface="Arial"/>
                <a:sym typeface="Arial"/>
              </a:rPr>
              <a:t>6.4, 3.75, 2.49</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Trend =&gt; Turun</a:t>
            </a:r>
            <a:endParaRPr sz="1400">
              <a:solidFill>
                <a:srgbClr val="000000"/>
              </a:solidFill>
              <a:latin typeface="Arial"/>
              <a:ea typeface="Arial"/>
              <a:cs typeface="Arial"/>
              <a:sym typeface="Arial"/>
            </a:endParaRPr>
          </a:p>
        </p:txBody>
      </p:sp>
      <p:sp>
        <p:nvSpPr>
          <p:cNvPr id="707" name="Google Shape;707;p100"/>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Perbandingan Harga Real </a:t>
            </a:r>
            <a:r>
              <a:rPr lang="en" sz="2320"/>
              <a:t>vs Prediksi ARIMA </a:t>
            </a:r>
            <a:r>
              <a:rPr lang="en" sz="2320"/>
              <a:t>vs Prediksi LSTM pada saham PSDN </a:t>
            </a:r>
            <a:r>
              <a:rPr i="1" lang="en" sz="2320"/>
              <a:t>Short</a:t>
            </a:r>
            <a:r>
              <a:rPr i="1" lang="en" sz="2320"/>
              <a:t> Term</a:t>
            </a:r>
            <a:endParaRPr sz="2320"/>
          </a:p>
        </p:txBody>
      </p:sp>
      <p:pic>
        <p:nvPicPr>
          <p:cNvPr id="708" name="Google Shape;708;p100"/>
          <p:cNvPicPr preferRelativeResize="0"/>
          <p:nvPr/>
        </p:nvPicPr>
        <p:blipFill>
          <a:blip r:embed="rId3">
            <a:alphaModFix/>
          </a:blip>
          <a:stretch>
            <a:fillRect/>
          </a:stretch>
        </p:blipFill>
        <p:spPr>
          <a:xfrm>
            <a:off x="3241400" y="736903"/>
            <a:ext cx="5902599" cy="3405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1"/>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714" name="Google Shape;714;p101"/>
          <p:cNvSpPr txBox="1"/>
          <p:nvPr>
            <p:ph type="title"/>
          </p:nvPr>
        </p:nvSpPr>
        <p:spPr>
          <a:xfrm>
            <a:off x="279125" y="4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average of RMSE, MAE, MAPE hasil pengujian </a:t>
            </a:r>
            <a:r>
              <a:rPr i="1" lang="en"/>
              <a:t>Short </a:t>
            </a:r>
            <a:r>
              <a:rPr i="1" lang="en"/>
              <a:t>term prediction </a:t>
            </a:r>
            <a:r>
              <a:rPr lang="en"/>
              <a:t>ARIMA dan LSTM</a:t>
            </a:r>
            <a:endParaRPr/>
          </a:p>
        </p:txBody>
      </p:sp>
      <p:pic>
        <p:nvPicPr>
          <p:cNvPr id="715" name="Google Shape;715;p101"/>
          <p:cNvPicPr preferRelativeResize="0"/>
          <p:nvPr/>
        </p:nvPicPr>
        <p:blipFill>
          <a:blip r:embed="rId3">
            <a:alphaModFix/>
          </a:blip>
          <a:stretch>
            <a:fillRect/>
          </a:stretch>
        </p:blipFill>
        <p:spPr>
          <a:xfrm>
            <a:off x="398775" y="996125"/>
            <a:ext cx="6592575" cy="399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378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Teknikal Analisis</a:t>
            </a:r>
            <a:endParaRPr/>
          </a:p>
        </p:txBody>
      </p:sp>
      <p:sp>
        <p:nvSpPr>
          <p:cNvPr id="114" name="Google Shape;114;p21"/>
          <p:cNvSpPr txBox="1"/>
          <p:nvPr>
            <p:ph idx="1" type="body"/>
          </p:nvPr>
        </p:nvSpPr>
        <p:spPr>
          <a:xfrm>
            <a:off x="311700" y="1152475"/>
            <a:ext cx="481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Metode dalam Teknikal Analisis:</a:t>
            </a:r>
            <a:endParaRPr sz="1500">
              <a:solidFill>
                <a:schemeClr val="dk1"/>
              </a:solidFill>
            </a:endParaRPr>
          </a:p>
          <a:p>
            <a:pPr indent="-323850" lvl="0" marL="457200" rtl="0" algn="l">
              <a:spcBef>
                <a:spcPts val="1200"/>
              </a:spcBef>
              <a:spcAft>
                <a:spcPts val="0"/>
              </a:spcAft>
              <a:buClr>
                <a:schemeClr val="dk1"/>
              </a:buClr>
              <a:buSzPts val="1500"/>
              <a:buAutoNum type="arabicPeriod"/>
            </a:pPr>
            <a:r>
              <a:rPr lang="en" sz="1500">
                <a:solidFill>
                  <a:schemeClr val="dk1"/>
                </a:solidFill>
              </a:rPr>
              <a:t>Buat </a:t>
            </a:r>
            <a:r>
              <a:rPr i="1" lang="en" sz="1500">
                <a:solidFill>
                  <a:schemeClr val="dk1"/>
                </a:solidFill>
              </a:rPr>
              <a:t>Trading Plan</a:t>
            </a:r>
            <a:endParaRPr i="1"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Daftar saham untuk trading</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Titik </a:t>
            </a:r>
            <a:r>
              <a:rPr i="1" lang="en" sz="1500">
                <a:solidFill>
                  <a:schemeClr val="dk1"/>
                </a:solidFill>
              </a:rPr>
              <a:t>Entry </a:t>
            </a:r>
            <a:r>
              <a:rPr lang="en" sz="1500">
                <a:solidFill>
                  <a:schemeClr val="dk1"/>
                </a:solidFill>
              </a:rPr>
              <a:t>untuk </a:t>
            </a:r>
            <a:r>
              <a:rPr i="1" lang="en" sz="1500">
                <a:solidFill>
                  <a:schemeClr val="dk1"/>
                </a:solidFill>
              </a:rPr>
              <a:t>buy</a:t>
            </a:r>
            <a:endParaRPr i="1"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Titik </a:t>
            </a:r>
            <a:r>
              <a:rPr i="1" lang="en" sz="1500">
                <a:solidFill>
                  <a:schemeClr val="dk1"/>
                </a:solidFill>
              </a:rPr>
              <a:t>Exit</a:t>
            </a:r>
            <a:r>
              <a:rPr lang="en" sz="1500">
                <a:solidFill>
                  <a:schemeClr val="dk1"/>
                </a:solidFill>
              </a:rPr>
              <a:t> untuk </a:t>
            </a:r>
            <a:r>
              <a:rPr i="1" lang="en" sz="1500">
                <a:solidFill>
                  <a:schemeClr val="dk1"/>
                </a:solidFill>
              </a:rPr>
              <a:t>sell</a:t>
            </a:r>
            <a:endParaRPr i="1"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Menggunakan Moving Average</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Menentukan </a:t>
            </a:r>
            <a:r>
              <a:rPr i="1" lang="en" sz="1500">
                <a:solidFill>
                  <a:schemeClr val="dk1"/>
                </a:solidFill>
              </a:rPr>
              <a:t>Resistance </a:t>
            </a:r>
            <a:r>
              <a:rPr lang="en" sz="1500">
                <a:solidFill>
                  <a:schemeClr val="dk1"/>
                </a:solidFill>
              </a:rPr>
              <a:t>dan </a:t>
            </a:r>
            <a:r>
              <a:rPr i="1" lang="en" sz="1500">
                <a:solidFill>
                  <a:schemeClr val="dk1"/>
                </a:solidFill>
              </a:rPr>
              <a:t>Support</a:t>
            </a:r>
            <a:endParaRPr i="1" sz="1500">
              <a:solidFill>
                <a:schemeClr val="dk1"/>
              </a:solidFill>
            </a:endParaRPr>
          </a:p>
        </p:txBody>
      </p:sp>
      <p:sp>
        <p:nvSpPr>
          <p:cNvPr id="115" name="Google Shape;115;p21"/>
          <p:cNvSpPr txBox="1"/>
          <p:nvPr>
            <p:ph type="title"/>
          </p:nvPr>
        </p:nvSpPr>
        <p:spPr>
          <a:xfrm>
            <a:off x="4327200" y="359050"/>
            <a:ext cx="458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Saham </a:t>
            </a:r>
            <a:r>
              <a:rPr i="1" lang="en"/>
              <a:t>Blue Chip </a:t>
            </a:r>
            <a:r>
              <a:rPr lang="en"/>
              <a:t>dan Gorengan</a:t>
            </a:r>
            <a:endParaRPr/>
          </a:p>
        </p:txBody>
      </p:sp>
      <p:sp>
        <p:nvSpPr>
          <p:cNvPr id="116" name="Google Shape;116;p21"/>
          <p:cNvSpPr txBox="1"/>
          <p:nvPr>
            <p:ph idx="1" type="body"/>
          </p:nvPr>
        </p:nvSpPr>
        <p:spPr>
          <a:xfrm>
            <a:off x="4327200" y="1590875"/>
            <a:ext cx="4816800" cy="2978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Saham </a:t>
            </a:r>
            <a:r>
              <a:rPr i="1" lang="en" sz="1500">
                <a:solidFill>
                  <a:schemeClr val="dk1"/>
                </a:solidFill>
              </a:rPr>
              <a:t>Blue Chip</a:t>
            </a:r>
            <a:br>
              <a:rPr i="1" lang="en" sz="1500">
                <a:solidFill>
                  <a:schemeClr val="dk1"/>
                </a:solidFill>
              </a:rPr>
            </a:br>
            <a:r>
              <a:rPr lang="en" sz="1500">
                <a:solidFill>
                  <a:schemeClr val="dk1"/>
                </a:solidFill>
              </a:rPr>
              <a:t>Mempunyai kinerja perusahaan yang baik, dan biasanya produk-produknya digunakan oleh banyak orang. Contoh: Unilever(UNVR), Astra(ASII), BCA(BBCA)</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Saham Gorengan</a:t>
            </a:r>
            <a:br>
              <a:rPr lang="en" sz="1500">
                <a:solidFill>
                  <a:schemeClr val="dk1"/>
                </a:solidFill>
              </a:rPr>
            </a:br>
            <a:r>
              <a:rPr lang="en" sz="1500">
                <a:solidFill>
                  <a:schemeClr val="dk1"/>
                </a:solidFill>
              </a:rPr>
              <a:t>Sering diindikasikan menaiknya harga saham tersebut secara tidak wajar. Contoh: Bank IBK(AGRS), Multi Agro(FISH), Prasidha Aneka Niaga(PSDN)</a:t>
            </a:r>
            <a:endParaRPr sz="15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Pembahasan Pengujian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3"/>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726" name="Google Shape;726;p103"/>
          <p:cNvSpPr txBox="1"/>
          <p:nvPr>
            <p:ph type="title"/>
          </p:nvPr>
        </p:nvSpPr>
        <p:spPr>
          <a:xfrm>
            <a:off x="279125" y="4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nilai Average Long Term Prediction RMSE, MAE, MAPE dari ARIMA dan LSTM</a:t>
            </a:r>
            <a:endParaRPr/>
          </a:p>
        </p:txBody>
      </p:sp>
      <p:pic>
        <p:nvPicPr>
          <p:cNvPr id="727" name="Google Shape;727;p103"/>
          <p:cNvPicPr preferRelativeResize="0"/>
          <p:nvPr/>
        </p:nvPicPr>
        <p:blipFill>
          <a:blip r:embed="rId3">
            <a:alphaModFix/>
          </a:blip>
          <a:stretch>
            <a:fillRect/>
          </a:stretch>
        </p:blipFill>
        <p:spPr>
          <a:xfrm>
            <a:off x="279125" y="988975"/>
            <a:ext cx="6400250" cy="40021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4"/>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733" name="Google Shape;733;p104"/>
          <p:cNvSpPr txBox="1"/>
          <p:nvPr>
            <p:ph type="title"/>
          </p:nvPr>
        </p:nvSpPr>
        <p:spPr>
          <a:xfrm>
            <a:off x="279125" y="4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nilai Average Mid Term Prediction RMSE, MAE, MAPE dari ARIMA dan LSTM</a:t>
            </a:r>
            <a:endParaRPr/>
          </a:p>
        </p:txBody>
      </p:sp>
      <p:pic>
        <p:nvPicPr>
          <p:cNvPr id="734" name="Google Shape;734;p104"/>
          <p:cNvPicPr preferRelativeResize="0"/>
          <p:nvPr/>
        </p:nvPicPr>
        <p:blipFill>
          <a:blip r:embed="rId3">
            <a:alphaModFix/>
          </a:blip>
          <a:stretch>
            <a:fillRect/>
          </a:stretch>
        </p:blipFill>
        <p:spPr>
          <a:xfrm>
            <a:off x="390125" y="1048375"/>
            <a:ext cx="6513100" cy="3950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5"/>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740" name="Google Shape;740;p105"/>
          <p:cNvSpPr txBox="1"/>
          <p:nvPr>
            <p:ph type="title"/>
          </p:nvPr>
        </p:nvSpPr>
        <p:spPr>
          <a:xfrm>
            <a:off x="279125" y="4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nilai Average Short Term Prediction RMSE, MAE, MAPE dari ARIMA dan LSTM</a:t>
            </a:r>
            <a:endParaRPr/>
          </a:p>
        </p:txBody>
      </p:sp>
      <p:pic>
        <p:nvPicPr>
          <p:cNvPr id="741" name="Google Shape;741;p105"/>
          <p:cNvPicPr preferRelativeResize="0"/>
          <p:nvPr/>
        </p:nvPicPr>
        <p:blipFill>
          <a:blip r:embed="rId3">
            <a:alphaModFix/>
          </a:blip>
          <a:stretch>
            <a:fillRect/>
          </a:stretch>
        </p:blipFill>
        <p:spPr>
          <a:xfrm>
            <a:off x="461774" y="1075750"/>
            <a:ext cx="6312376" cy="38742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6"/>
          <p:cNvSpPr txBox="1"/>
          <p:nvPr>
            <p:ph idx="1" type="body"/>
          </p:nvPr>
        </p:nvSpPr>
        <p:spPr>
          <a:xfrm>
            <a:off x="8154725" y="2636850"/>
            <a:ext cx="947100" cy="22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rgbClr val="000000"/>
              </a:solidFill>
              <a:latin typeface="Arial"/>
              <a:ea typeface="Arial"/>
              <a:cs typeface="Arial"/>
              <a:sym typeface="Arial"/>
            </a:endParaRPr>
          </a:p>
        </p:txBody>
      </p:sp>
      <p:sp>
        <p:nvSpPr>
          <p:cNvPr id="747" name="Google Shape;747;p106"/>
          <p:cNvSpPr txBox="1"/>
          <p:nvPr>
            <p:ph type="title"/>
          </p:nvPr>
        </p:nvSpPr>
        <p:spPr>
          <a:xfrm>
            <a:off x="279125" y="4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Perbandingan nilai Average Long Term Prediction RMSE, MAE, MAPE dari ARIMA dan LSTM</a:t>
            </a:r>
            <a:endParaRPr/>
          </a:p>
        </p:txBody>
      </p:sp>
      <p:pic>
        <p:nvPicPr>
          <p:cNvPr id="748" name="Google Shape;748;p106"/>
          <p:cNvPicPr preferRelativeResize="0"/>
          <p:nvPr/>
        </p:nvPicPr>
        <p:blipFill>
          <a:blip r:embed="rId3">
            <a:alphaModFix/>
          </a:blip>
          <a:stretch>
            <a:fillRect/>
          </a:stretch>
        </p:blipFill>
        <p:spPr>
          <a:xfrm>
            <a:off x="279125" y="986750"/>
            <a:ext cx="6101192" cy="3883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7"/>
          <p:cNvSpPr txBox="1"/>
          <p:nvPr>
            <p:ph type="title"/>
          </p:nvPr>
        </p:nvSpPr>
        <p:spPr>
          <a:xfrm>
            <a:off x="311300" y="3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Ringkasan Keseluruhan Hasil Pengujian</a:t>
            </a:r>
            <a:endParaRPr/>
          </a:p>
        </p:txBody>
      </p:sp>
      <p:sp>
        <p:nvSpPr>
          <p:cNvPr id="754" name="Google Shape;754;p107"/>
          <p:cNvSpPr txBox="1"/>
          <p:nvPr>
            <p:ph idx="1" type="body"/>
          </p:nvPr>
        </p:nvSpPr>
        <p:spPr>
          <a:xfrm>
            <a:off x="5344325" y="930588"/>
            <a:ext cx="2905500" cy="36588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chemeClr val="dk1"/>
              </a:buClr>
              <a:buSzPts val="1200"/>
              <a:buFont typeface="Arial"/>
              <a:buAutoNum type="arabicPeriod"/>
            </a:pPr>
            <a:r>
              <a:rPr lang="en" sz="1200">
                <a:solidFill>
                  <a:srgbClr val="000000"/>
                </a:solidFill>
                <a:latin typeface="Arial"/>
                <a:ea typeface="Arial"/>
                <a:cs typeface="Arial"/>
                <a:sym typeface="Arial"/>
              </a:rPr>
              <a:t>ARIMA &gt; LSTM, karena LSTM menggunakan jumlah fitur yang lebih banyak</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Saham Gorengan dari Perusahaan Prasidha Aneka Niaga(PSDN), mendapatkan nilai </a:t>
            </a:r>
            <a:r>
              <a:rPr i="1" lang="en" sz="1200">
                <a:solidFill>
                  <a:srgbClr val="000000"/>
                </a:solidFill>
                <a:latin typeface="Arial"/>
                <a:ea typeface="Arial"/>
                <a:cs typeface="Arial"/>
                <a:sym typeface="Arial"/>
              </a:rPr>
              <a:t>error </a:t>
            </a:r>
            <a:r>
              <a:rPr lang="en" sz="1200">
                <a:solidFill>
                  <a:srgbClr val="000000"/>
                </a:solidFill>
                <a:latin typeface="Arial"/>
                <a:ea typeface="Arial"/>
                <a:cs typeface="Arial"/>
                <a:sym typeface="Arial"/>
              </a:rPr>
              <a:t>yang lebih baik dari pada saham </a:t>
            </a:r>
            <a:r>
              <a:rPr i="1" lang="en" sz="1200">
                <a:solidFill>
                  <a:srgbClr val="000000"/>
                </a:solidFill>
                <a:latin typeface="Arial"/>
                <a:ea typeface="Arial"/>
                <a:cs typeface="Arial"/>
                <a:sym typeface="Arial"/>
              </a:rPr>
              <a:t>Blue Chip.</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Nilai error dari short term forecasting &lt; mid term, long term</a:t>
            </a:r>
            <a:endParaRPr sz="1200">
              <a:solidFill>
                <a:srgbClr val="000000"/>
              </a:solidFill>
              <a:latin typeface="Arial"/>
              <a:ea typeface="Arial"/>
              <a:cs typeface="Arial"/>
              <a:sym typeface="Arial"/>
            </a:endParaRPr>
          </a:p>
        </p:txBody>
      </p:sp>
      <p:pic>
        <p:nvPicPr>
          <p:cNvPr id="755" name="Google Shape;755;p107"/>
          <p:cNvPicPr preferRelativeResize="0"/>
          <p:nvPr/>
        </p:nvPicPr>
        <p:blipFill>
          <a:blip r:embed="rId3">
            <a:alphaModFix/>
          </a:blip>
          <a:stretch>
            <a:fillRect/>
          </a:stretch>
        </p:blipFill>
        <p:spPr>
          <a:xfrm>
            <a:off x="196075" y="695484"/>
            <a:ext cx="3462875" cy="43036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Bab 5. Kesimpulan &amp; Saran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Kesimpulan</a:t>
            </a:r>
            <a:endParaRPr/>
          </a:p>
        </p:txBody>
      </p:sp>
      <p:sp>
        <p:nvSpPr>
          <p:cNvPr id="766" name="Google Shape;766;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Arial"/>
                <a:ea typeface="Arial"/>
                <a:cs typeface="Arial"/>
                <a:sym typeface="Arial"/>
              </a:rPr>
              <a:t>Nilai rata-rata RMSE, MAE, MAPE ARIMA berturut-turut ialah 363.11, 266.75, 2.06. Lalu, nilai rata-rata RMSE, MAE, MAPE LSTM ialah 621.98, 525.51, 3.83.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Arial"/>
                <a:ea typeface="Arial"/>
                <a:cs typeface="Arial"/>
                <a:sym typeface="Arial"/>
              </a:rPr>
              <a:t>Pada data saham untuk prediksi jangka waktu panjang, menengah, pendek (long, mid, short term), secara rata-rata nilai error ARIMA lebih rendah daripada ratarata nilai error LSTM. Hal itu disebabkan LSTM menggunakan jumlah fitur yang lebih banyak tidak hanya Close tetapi menggunakan Open, High, Low, Volume untuk observarsi dan melakukan prediksi, sementara ARIMA hanya menggunakan fitur Close untuk observarsi dan prediksi.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Arial"/>
                <a:ea typeface="Arial"/>
                <a:cs typeface="Arial"/>
                <a:sym typeface="Arial"/>
              </a:rPr>
              <a:t>Jumlah hyperparameter epoch dan unit pada metode LSTM sangat berpengaruh pada prediksi harga saham. Walaupun pada saham PSDN dengan prediksi mid term dengan menggunakan jumlah unit 10 mendapatkan nilai error yang lebih rendah.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Arial"/>
                <a:ea typeface="Arial"/>
                <a:cs typeface="Arial"/>
                <a:sym typeface="Arial"/>
              </a:rPr>
              <a:t>Pada metode ARIMA, jumlah ordo p dan q tidak terlalu berpengaruh saat melakukan prediksi harga saham. Karena, banyak jumlah ordo p dan q bernilai 1 yang lebih baik daripada jumlah ordo p dan q yang bernilai 2</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Arial"/>
                <a:ea typeface="Arial"/>
                <a:cs typeface="Arial"/>
                <a:sym typeface="Arial"/>
              </a:rPr>
              <a:t>Pada pengujian yang menggunakan data Blue chip pada perusahaan PT. Gudang Garam (GGRM), PT. Unilever Indonesia (UNVR) dan Gorengan pada perusahaan PT. Prasidha Aneka Niaga (PSDN) di setiap jangka waktu yang diprediksi. Saham dari perusahaan PT. Prasidha Aneka Niaga (PSDN) lebih cocok untuk melakukan prediksi dengan menggunakan metode pada penelitian ini. Disebabkan RMSE, MAE, MAPE yang didapatkan sangat jauh lebih baik daripada perusahaan Blue Chip dan harga PSDN lebih murah (ratusan) dibandingkan harga saham GGRM atau UNVR yang harganya ribuan dan puluhan ribu.</a:t>
            </a:r>
            <a:endParaRPr sz="1300">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Saran</a:t>
            </a:r>
            <a:endParaRPr/>
          </a:p>
        </p:txBody>
      </p:sp>
      <p:sp>
        <p:nvSpPr>
          <p:cNvPr id="772" name="Google Shape;772;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Menggunakan beberapa dataset saham dari berbagai sektor yang blue chip dan gorengan, sehingga lebih mengetahui metode apa yang lebih cocok pada setiap sektor.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Menambahkan spektrum hyperparameter tuning pada LSTM, supaya hasil RMSE, MAE, MAPE yang didapatkan lebih baik.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Menerapkan metode lanjutan dari Recurrent Neural Network (RNN) seperti GRU atau metode Machine Learning lainnya.</a:t>
            </a:r>
            <a:endParaRPr sz="14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1"/>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Terima kasih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